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9"/>
  </p:notesMasterIdLst>
  <p:sldIdLst>
    <p:sldId id="357" r:id="rId3"/>
    <p:sldId id="358" r:id="rId4"/>
    <p:sldId id="359" r:id="rId5"/>
    <p:sldId id="360" r:id="rId6"/>
    <p:sldId id="361" r:id="rId7"/>
    <p:sldId id="312" r:id="rId8"/>
    <p:sldId id="348" r:id="rId9"/>
    <p:sldId id="288" r:id="rId10"/>
    <p:sldId id="316" r:id="rId11"/>
    <p:sldId id="349" r:id="rId12"/>
    <p:sldId id="333" r:id="rId13"/>
    <p:sldId id="342" r:id="rId14"/>
    <p:sldId id="334" r:id="rId15"/>
    <p:sldId id="343" r:id="rId16"/>
    <p:sldId id="337" r:id="rId17"/>
    <p:sldId id="319" r:id="rId18"/>
    <p:sldId id="344" r:id="rId19"/>
    <p:sldId id="346" r:id="rId20"/>
    <p:sldId id="350" r:id="rId21"/>
    <p:sldId id="347" r:id="rId22"/>
    <p:sldId id="338" r:id="rId23"/>
    <p:sldId id="356" r:id="rId24"/>
    <p:sldId id="341" r:id="rId25"/>
    <p:sldId id="340" r:id="rId26"/>
    <p:sldId id="339" r:id="rId27"/>
    <p:sldId id="318" r:id="rId28"/>
    <p:sldId id="320" r:id="rId29"/>
    <p:sldId id="330" r:id="rId30"/>
    <p:sldId id="327" r:id="rId31"/>
    <p:sldId id="351" r:id="rId32"/>
    <p:sldId id="352" r:id="rId33"/>
    <p:sldId id="353" r:id="rId34"/>
    <p:sldId id="354" r:id="rId35"/>
    <p:sldId id="355" r:id="rId36"/>
    <p:sldId id="329" r:id="rId37"/>
    <p:sldId id="31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0000"/>
    <a:srgbClr val="D5D9E1"/>
    <a:srgbClr val="FFF594"/>
    <a:srgbClr val="FF9797"/>
    <a:srgbClr val="FFEC37"/>
    <a:srgbClr val="FFEF5B"/>
    <a:srgbClr val="FFDF1D"/>
    <a:srgbClr val="FAD600"/>
    <a:srgbClr val="810000"/>
    <a:srgbClr val="00A2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8A1BA0-81CA-48D3-6A25-AD5E8A0BD87E}" v="9" dt="2020-09-03T01:37:04.207"/>
    <p1510:client id="{354CD97D-5D17-4A3D-3E01-6F3D5E6AD1A1}" v="27" dt="2020-09-12T20:21:53.8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84" autoAdjust="0"/>
    <p:restoredTop sz="94660"/>
  </p:normalViewPr>
  <p:slideViewPr>
    <p:cSldViewPr snapToGrid="0">
      <p:cViewPr varScale="1">
        <p:scale>
          <a:sx n="98" d="100"/>
          <a:sy n="98" d="100"/>
        </p:scale>
        <p:origin x="61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38835-3495-4B27-96A0-87454ABD6C5F}" type="datetimeFigureOut">
              <a:rPr lang="en-GB" smtClean="0"/>
              <a:t>01/11/2020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2D014-5889-49F5-9D7C-F3975D0274D9}" type="slidenum">
              <a:rPr lang="en-GB" smtClean="0"/>
              <a:t>‹#›</a:t>
            </a:fld>
            <a:endParaRPr lang="en-GB"/>
          </a:p>
        </p:txBody>
      </p:sp>
    </p:spTree>
    <p:extLst>
      <p:ext uri="{BB962C8B-B14F-4D97-AF65-F5344CB8AC3E}">
        <p14:creationId xmlns:p14="http://schemas.microsoft.com/office/powerpoint/2010/main" val="1764798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E2218-332F-2046-8919-12C975A973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202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14</a:t>
            </a:fld>
            <a:endParaRPr lang="en-GB"/>
          </a:p>
        </p:txBody>
      </p:sp>
    </p:spTree>
    <p:extLst>
      <p:ext uri="{BB962C8B-B14F-4D97-AF65-F5344CB8AC3E}">
        <p14:creationId xmlns:p14="http://schemas.microsoft.com/office/powerpoint/2010/main" val="1834918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15</a:t>
            </a:fld>
            <a:endParaRPr lang="en-GB"/>
          </a:p>
        </p:txBody>
      </p:sp>
    </p:spTree>
    <p:extLst>
      <p:ext uri="{BB962C8B-B14F-4D97-AF65-F5344CB8AC3E}">
        <p14:creationId xmlns:p14="http://schemas.microsoft.com/office/powerpoint/2010/main" val="934876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16</a:t>
            </a:fld>
            <a:endParaRPr lang="en-GB"/>
          </a:p>
        </p:txBody>
      </p:sp>
    </p:spTree>
    <p:extLst>
      <p:ext uri="{BB962C8B-B14F-4D97-AF65-F5344CB8AC3E}">
        <p14:creationId xmlns:p14="http://schemas.microsoft.com/office/powerpoint/2010/main" val="2267117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17</a:t>
            </a:fld>
            <a:endParaRPr lang="en-GB"/>
          </a:p>
        </p:txBody>
      </p:sp>
    </p:spTree>
    <p:extLst>
      <p:ext uri="{BB962C8B-B14F-4D97-AF65-F5344CB8AC3E}">
        <p14:creationId xmlns:p14="http://schemas.microsoft.com/office/powerpoint/2010/main" val="383246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18</a:t>
            </a:fld>
            <a:endParaRPr lang="en-GB"/>
          </a:p>
        </p:txBody>
      </p:sp>
    </p:spTree>
    <p:extLst>
      <p:ext uri="{BB962C8B-B14F-4D97-AF65-F5344CB8AC3E}">
        <p14:creationId xmlns:p14="http://schemas.microsoft.com/office/powerpoint/2010/main" val="1729595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19</a:t>
            </a:fld>
            <a:endParaRPr lang="en-GB"/>
          </a:p>
        </p:txBody>
      </p:sp>
    </p:spTree>
    <p:extLst>
      <p:ext uri="{BB962C8B-B14F-4D97-AF65-F5344CB8AC3E}">
        <p14:creationId xmlns:p14="http://schemas.microsoft.com/office/powerpoint/2010/main" val="21450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20</a:t>
            </a:fld>
            <a:endParaRPr lang="en-GB"/>
          </a:p>
        </p:txBody>
      </p:sp>
    </p:spTree>
    <p:extLst>
      <p:ext uri="{BB962C8B-B14F-4D97-AF65-F5344CB8AC3E}">
        <p14:creationId xmlns:p14="http://schemas.microsoft.com/office/powerpoint/2010/main" val="3449789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21</a:t>
            </a:fld>
            <a:endParaRPr lang="en-GB"/>
          </a:p>
        </p:txBody>
      </p:sp>
    </p:spTree>
    <p:extLst>
      <p:ext uri="{BB962C8B-B14F-4D97-AF65-F5344CB8AC3E}">
        <p14:creationId xmlns:p14="http://schemas.microsoft.com/office/powerpoint/2010/main" val="637857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22</a:t>
            </a:fld>
            <a:endParaRPr lang="en-GB"/>
          </a:p>
        </p:txBody>
      </p:sp>
    </p:spTree>
    <p:extLst>
      <p:ext uri="{BB962C8B-B14F-4D97-AF65-F5344CB8AC3E}">
        <p14:creationId xmlns:p14="http://schemas.microsoft.com/office/powerpoint/2010/main" val="3216117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23</a:t>
            </a:fld>
            <a:endParaRPr lang="en-GB"/>
          </a:p>
        </p:txBody>
      </p:sp>
    </p:spTree>
    <p:extLst>
      <p:ext uri="{BB962C8B-B14F-4D97-AF65-F5344CB8AC3E}">
        <p14:creationId xmlns:p14="http://schemas.microsoft.com/office/powerpoint/2010/main" val="53323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F9A0D4-B358-4761-A8E6-3F6E91E96E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471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24</a:t>
            </a:fld>
            <a:endParaRPr lang="en-GB"/>
          </a:p>
        </p:txBody>
      </p:sp>
    </p:spTree>
    <p:extLst>
      <p:ext uri="{BB962C8B-B14F-4D97-AF65-F5344CB8AC3E}">
        <p14:creationId xmlns:p14="http://schemas.microsoft.com/office/powerpoint/2010/main" val="169089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26</a:t>
            </a:fld>
            <a:endParaRPr lang="en-GB"/>
          </a:p>
        </p:txBody>
      </p:sp>
    </p:spTree>
    <p:extLst>
      <p:ext uri="{BB962C8B-B14F-4D97-AF65-F5344CB8AC3E}">
        <p14:creationId xmlns:p14="http://schemas.microsoft.com/office/powerpoint/2010/main" val="650135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27</a:t>
            </a:fld>
            <a:endParaRPr lang="en-GB"/>
          </a:p>
        </p:txBody>
      </p:sp>
    </p:spTree>
    <p:extLst>
      <p:ext uri="{BB962C8B-B14F-4D97-AF65-F5344CB8AC3E}">
        <p14:creationId xmlns:p14="http://schemas.microsoft.com/office/powerpoint/2010/main" val="1194666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28</a:t>
            </a:fld>
            <a:endParaRPr lang="en-GB"/>
          </a:p>
        </p:txBody>
      </p:sp>
    </p:spTree>
    <p:extLst>
      <p:ext uri="{BB962C8B-B14F-4D97-AF65-F5344CB8AC3E}">
        <p14:creationId xmlns:p14="http://schemas.microsoft.com/office/powerpoint/2010/main" val="4148556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30</a:t>
            </a:fld>
            <a:endParaRPr lang="en-GB"/>
          </a:p>
        </p:txBody>
      </p:sp>
    </p:spTree>
    <p:extLst>
      <p:ext uri="{BB962C8B-B14F-4D97-AF65-F5344CB8AC3E}">
        <p14:creationId xmlns:p14="http://schemas.microsoft.com/office/powerpoint/2010/main" val="3905657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31</a:t>
            </a:fld>
            <a:endParaRPr lang="en-GB"/>
          </a:p>
        </p:txBody>
      </p:sp>
    </p:spTree>
    <p:extLst>
      <p:ext uri="{BB962C8B-B14F-4D97-AF65-F5344CB8AC3E}">
        <p14:creationId xmlns:p14="http://schemas.microsoft.com/office/powerpoint/2010/main" val="1529617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32</a:t>
            </a:fld>
            <a:endParaRPr lang="en-GB"/>
          </a:p>
        </p:txBody>
      </p:sp>
    </p:spTree>
    <p:extLst>
      <p:ext uri="{BB962C8B-B14F-4D97-AF65-F5344CB8AC3E}">
        <p14:creationId xmlns:p14="http://schemas.microsoft.com/office/powerpoint/2010/main" val="280565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33</a:t>
            </a:fld>
            <a:endParaRPr lang="en-GB"/>
          </a:p>
        </p:txBody>
      </p:sp>
    </p:spTree>
    <p:extLst>
      <p:ext uri="{BB962C8B-B14F-4D97-AF65-F5344CB8AC3E}">
        <p14:creationId xmlns:p14="http://schemas.microsoft.com/office/powerpoint/2010/main" val="3702956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34</a:t>
            </a:fld>
            <a:endParaRPr lang="en-GB"/>
          </a:p>
        </p:txBody>
      </p:sp>
    </p:spTree>
    <p:extLst>
      <p:ext uri="{BB962C8B-B14F-4D97-AF65-F5344CB8AC3E}">
        <p14:creationId xmlns:p14="http://schemas.microsoft.com/office/powerpoint/2010/main" val="2623055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36</a:t>
            </a:fld>
            <a:endParaRPr lang="en-GB"/>
          </a:p>
        </p:txBody>
      </p:sp>
    </p:spTree>
    <p:extLst>
      <p:ext uri="{BB962C8B-B14F-4D97-AF65-F5344CB8AC3E}">
        <p14:creationId xmlns:p14="http://schemas.microsoft.com/office/powerpoint/2010/main" val="2147456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7</a:t>
            </a:fld>
            <a:endParaRPr lang="en-GB"/>
          </a:p>
        </p:txBody>
      </p:sp>
    </p:spTree>
    <p:extLst>
      <p:ext uri="{BB962C8B-B14F-4D97-AF65-F5344CB8AC3E}">
        <p14:creationId xmlns:p14="http://schemas.microsoft.com/office/powerpoint/2010/main" val="2779114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8</a:t>
            </a:fld>
            <a:endParaRPr lang="en-GB"/>
          </a:p>
        </p:txBody>
      </p:sp>
    </p:spTree>
    <p:extLst>
      <p:ext uri="{BB962C8B-B14F-4D97-AF65-F5344CB8AC3E}">
        <p14:creationId xmlns:p14="http://schemas.microsoft.com/office/powerpoint/2010/main" val="3014598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9</a:t>
            </a:fld>
            <a:endParaRPr lang="en-GB"/>
          </a:p>
        </p:txBody>
      </p:sp>
    </p:spTree>
    <p:extLst>
      <p:ext uri="{BB962C8B-B14F-4D97-AF65-F5344CB8AC3E}">
        <p14:creationId xmlns:p14="http://schemas.microsoft.com/office/powerpoint/2010/main" val="4161031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10</a:t>
            </a:fld>
            <a:endParaRPr lang="en-GB"/>
          </a:p>
        </p:txBody>
      </p:sp>
    </p:spTree>
    <p:extLst>
      <p:ext uri="{BB962C8B-B14F-4D97-AF65-F5344CB8AC3E}">
        <p14:creationId xmlns:p14="http://schemas.microsoft.com/office/powerpoint/2010/main" val="3444994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11</a:t>
            </a:fld>
            <a:endParaRPr lang="en-GB"/>
          </a:p>
        </p:txBody>
      </p:sp>
    </p:spTree>
    <p:extLst>
      <p:ext uri="{BB962C8B-B14F-4D97-AF65-F5344CB8AC3E}">
        <p14:creationId xmlns:p14="http://schemas.microsoft.com/office/powerpoint/2010/main" val="2380307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12</a:t>
            </a:fld>
            <a:endParaRPr lang="en-GB"/>
          </a:p>
        </p:txBody>
      </p:sp>
    </p:spTree>
    <p:extLst>
      <p:ext uri="{BB962C8B-B14F-4D97-AF65-F5344CB8AC3E}">
        <p14:creationId xmlns:p14="http://schemas.microsoft.com/office/powerpoint/2010/main" val="1457597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13</a:t>
            </a:fld>
            <a:endParaRPr lang="en-GB"/>
          </a:p>
        </p:txBody>
      </p:sp>
    </p:spTree>
    <p:extLst>
      <p:ext uri="{BB962C8B-B14F-4D97-AF65-F5344CB8AC3E}">
        <p14:creationId xmlns:p14="http://schemas.microsoft.com/office/powerpoint/2010/main" val="4141140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B0B8-230A-444B-8A9A-487993C95F2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59FF7D-04BB-40D9-B1AB-0C1E8FB79BB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27E7D25-5BA2-4DDC-AF88-3D43389EDCB4}"/>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01/11/2020</a:t>
            </a:fld>
            <a:endParaRPr lang="en-GB"/>
          </a:p>
        </p:txBody>
      </p:sp>
      <p:sp>
        <p:nvSpPr>
          <p:cNvPr id="5" name="Footer Placeholder 4">
            <a:extLst>
              <a:ext uri="{FF2B5EF4-FFF2-40B4-BE49-F238E27FC236}">
                <a16:creationId xmlns:a16="http://schemas.microsoft.com/office/drawing/2014/main" id="{118812BD-1F8F-4679-B338-934ACB883D0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6767B249-7FD8-4324-A18C-D3D4B1E86F2C}"/>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2199169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2A06-0FF5-471F-81B7-ACA2096F5A1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3FBE29F-6CA9-45D7-A37F-AA6E02AC408E}"/>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920306-A081-4708-A5A4-3A1D8DCF1130}"/>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01/11/2020</a:t>
            </a:fld>
            <a:endParaRPr lang="en-GB"/>
          </a:p>
        </p:txBody>
      </p:sp>
      <p:sp>
        <p:nvSpPr>
          <p:cNvPr id="5" name="Footer Placeholder 4">
            <a:extLst>
              <a:ext uri="{FF2B5EF4-FFF2-40B4-BE49-F238E27FC236}">
                <a16:creationId xmlns:a16="http://schemas.microsoft.com/office/drawing/2014/main" id="{4733E444-B77F-476F-9440-DD5CB670016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0A9CC462-6DF6-4F7E-9AA6-5171BE1168D5}"/>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321107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EB5CA5-8977-4F5C-89ED-22ECF0608F3B}"/>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3311D0-C4FC-408A-8E1E-134651D61335}"/>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5ECF84-B65D-492A-9E20-2EAC71C27EB1}"/>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01/11/2020</a:t>
            </a:fld>
            <a:endParaRPr lang="en-GB"/>
          </a:p>
        </p:txBody>
      </p:sp>
      <p:sp>
        <p:nvSpPr>
          <p:cNvPr id="5" name="Footer Placeholder 4">
            <a:extLst>
              <a:ext uri="{FF2B5EF4-FFF2-40B4-BE49-F238E27FC236}">
                <a16:creationId xmlns:a16="http://schemas.microsoft.com/office/drawing/2014/main" id="{3C41F752-7BA1-4F26-922B-3ED1855343FC}"/>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D0049B5-763B-41EB-9B5F-906ACEDC99C3}"/>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1705403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ctrTitle"/>
          </p:nvPr>
        </p:nvSpPr>
        <p:spPr>
          <a:xfrm>
            <a:off x="2435038" y="5497350"/>
            <a:ext cx="9285171" cy="557036"/>
          </a:xfrm>
        </p:spPr>
        <p:txBody>
          <a:bodyPr>
            <a:noAutofit/>
          </a:bodyPr>
          <a:lstStyle>
            <a:lvl1pPr algn="r">
              <a:defRPr sz="3600">
                <a:solidFill>
                  <a:schemeClr val="bg1"/>
                </a:solidFill>
              </a:defRPr>
            </a:lvl1pPr>
          </a:lstStyle>
          <a:p>
            <a:r>
              <a:rPr lang="en-US"/>
              <a:t>Click to edit Master title style</a:t>
            </a:r>
          </a:p>
        </p:txBody>
      </p:sp>
      <p:sp>
        <p:nvSpPr>
          <p:cNvPr id="3" name="Subtitle 2"/>
          <p:cNvSpPr>
            <a:spLocks noGrp="1"/>
          </p:cNvSpPr>
          <p:nvPr>
            <p:ph type="subTitle" idx="1"/>
          </p:nvPr>
        </p:nvSpPr>
        <p:spPr>
          <a:xfrm>
            <a:off x="2435038" y="6054386"/>
            <a:ext cx="9285171" cy="525236"/>
          </a:xfrm>
        </p:spPr>
        <p:txBody>
          <a:bodyPr>
            <a:normAutofit/>
          </a:bodyPr>
          <a:lstStyle>
            <a:lvl1pPr marL="0" indent="0" algn="r">
              <a:buNone/>
              <a:defRPr sz="20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pic>
        <p:nvPicPr>
          <p:cNvPr id="5" name="Picture 4"/>
          <p:cNvPicPr>
            <a:picLocks noChangeAspect="1"/>
          </p:cNvPicPr>
          <p:nvPr userDrawn="1"/>
        </p:nvPicPr>
        <p:blipFill>
          <a:blip r:embed="rId2"/>
          <a:stretch>
            <a:fillRect/>
          </a:stretch>
        </p:blipFill>
        <p:spPr>
          <a:xfrm>
            <a:off x="5317741" y="2064772"/>
            <a:ext cx="6402467" cy="1924845"/>
          </a:xfrm>
          <a:prstGeom prst="rect">
            <a:avLst/>
          </a:prstGeom>
        </p:spPr>
      </p:pic>
    </p:spTree>
    <p:extLst>
      <p:ext uri="{BB962C8B-B14F-4D97-AF65-F5344CB8AC3E}">
        <p14:creationId xmlns:p14="http://schemas.microsoft.com/office/powerpoint/2010/main" val="1329193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Century Gothic" charset="0"/>
                <a:ea typeface="Century Gothic" charset="0"/>
                <a:cs typeface="Century Gothic" charset="0"/>
              </a:defRPr>
            </a:lvl1pPr>
          </a:lstStyle>
          <a:p>
            <a:r>
              <a:rPr lang="en-US"/>
              <a:t>Slide Title</a:t>
            </a:r>
          </a:p>
        </p:txBody>
      </p:sp>
      <p:sp>
        <p:nvSpPr>
          <p:cNvPr id="3" name="Content Placeholder 2"/>
          <p:cNvSpPr>
            <a:spLocks noGrp="1"/>
          </p:cNvSpPr>
          <p:nvPr>
            <p:ph idx="1"/>
          </p:nvPr>
        </p:nvSpPr>
        <p:spPr>
          <a:xfrm>
            <a:off x="1391326" y="1460502"/>
            <a:ext cx="9036422" cy="448642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ubtitle 2"/>
          <p:cNvSpPr>
            <a:spLocks noGrp="1"/>
          </p:cNvSpPr>
          <p:nvPr>
            <p:ph type="subTitle" idx="12" hasCustomPrompt="1"/>
          </p:nvPr>
        </p:nvSpPr>
        <p:spPr>
          <a:xfrm>
            <a:off x="289400" y="823731"/>
            <a:ext cx="11634376" cy="409421"/>
          </a:xfrm>
        </p:spPr>
        <p:txBody>
          <a:bodyPr>
            <a:normAutofit/>
          </a:bodyPr>
          <a:lstStyle>
            <a:lvl1pPr marL="0" indent="0" algn="l">
              <a:buNone/>
              <a:defRPr sz="1600" b="0" i="0">
                <a:solidFill>
                  <a:schemeClr val="tx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9"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11/1/2020</a:t>
            </a:fld>
            <a:endParaRPr lang="en-US"/>
          </a:p>
        </p:txBody>
      </p:sp>
      <p:sp>
        <p:nvSpPr>
          <p:cNvPr id="10"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a:p>
        </p:txBody>
      </p:sp>
    </p:spTree>
    <p:extLst>
      <p:ext uri="{BB962C8B-B14F-4D97-AF65-F5344CB8AC3E}">
        <p14:creationId xmlns:p14="http://schemas.microsoft.com/office/powerpoint/2010/main" val="3910982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2" y="0"/>
            <a:ext cx="12191999"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a:xfrm>
            <a:off x="598905" y="3146972"/>
            <a:ext cx="11036968" cy="712745"/>
          </a:xfrm>
        </p:spPr>
        <p:txBody>
          <a:bodyPr anchor="t">
            <a:normAutofit/>
          </a:bodyPr>
          <a:lstStyle>
            <a:lvl1pPr algn="ctr">
              <a:defRPr sz="3200" b="1" i="0" cap="none" baseline="0">
                <a:solidFill>
                  <a:schemeClr val="bg1"/>
                </a:solidFill>
                <a:latin typeface="+mj-lt"/>
                <a:ea typeface="Tahoma" charset="0"/>
                <a:cs typeface="Tahoma" charset="0"/>
              </a:defRPr>
            </a:lvl1pPr>
          </a:lstStyle>
          <a:p>
            <a:r>
              <a:rPr lang="en-US"/>
              <a:t>Click to edit Master title style</a:t>
            </a:r>
          </a:p>
        </p:txBody>
      </p:sp>
      <p:sp>
        <p:nvSpPr>
          <p:cNvPr id="3" name="Text Placeholder 2"/>
          <p:cNvSpPr>
            <a:spLocks noGrp="1"/>
          </p:cNvSpPr>
          <p:nvPr>
            <p:ph type="body" idx="1"/>
          </p:nvPr>
        </p:nvSpPr>
        <p:spPr>
          <a:xfrm>
            <a:off x="1678195" y="3892451"/>
            <a:ext cx="8849956" cy="487680"/>
          </a:xfrm>
        </p:spPr>
        <p:txBody>
          <a:bodyPr anchor="t"/>
          <a:lstStyle>
            <a:lvl1pPr marL="0" indent="0" algn="ctr">
              <a:buNone/>
              <a:defRPr sz="2000">
                <a:solidFill>
                  <a:schemeClr val="bg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29492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2" y="0"/>
            <a:ext cx="1219199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 name="Title 1"/>
          <p:cNvSpPr>
            <a:spLocks noGrp="1"/>
          </p:cNvSpPr>
          <p:nvPr>
            <p:ph type="title"/>
          </p:nvPr>
        </p:nvSpPr>
        <p:spPr>
          <a:xfrm>
            <a:off x="598905" y="3146972"/>
            <a:ext cx="11036968" cy="712745"/>
          </a:xfrm>
        </p:spPr>
        <p:txBody>
          <a:bodyPr anchor="t">
            <a:normAutofit/>
          </a:bodyPr>
          <a:lstStyle>
            <a:lvl1pPr algn="ctr">
              <a:defRPr sz="3200" b="1" i="0" cap="none" baseline="0">
                <a:solidFill>
                  <a:schemeClr val="bg1"/>
                </a:solidFill>
                <a:latin typeface="+mj-lt"/>
                <a:ea typeface="Tahoma" charset="0"/>
                <a:cs typeface="Tahoma" charset="0"/>
              </a:defRPr>
            </a:lvl1pPr>
          </a:lstStyle>
          <a:p>
            <a:r>
              <a:rPr lang="en-US"/>
              <a:t>Click to edit Master title style</a:t>
            </a:r>
          </a:p>
        </p:txBody>
      </p:sp>
      <p:sp>
        <p:nvSpPr>
          <p:cNvPr id="6" name="Text Placeholder 2"/>
          <p:cNvSpPr>
            <a:spLocks noGrp="1"/>
          </p:cNvSpPr>
          <p:nvPr>
            <p:ph type="body" idx="1"/>
          </p:nvPr>
        </p:nvSpPr>
        <p:spPr>
          <a:xfrm>
            <a:off x="1678195" y="3892451"/>
            <a:ext cx="8849956" cy="487680"/>
          </a:xfrm>
        </p:spPr>
        <p:txBody>
          <a:bodyPr anchor="t"/>
          <a:lstStyle>
            <a:lvl1pPr marL="0" indent="0" algn="ctr">
              <a:buNone/>
              <a:defRPr sz="2000">
                <a:solidFill>
                  <a:schemeClr val="bg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1218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294640" y="1284923"/>
            <a:ext cx="5705856" cy="4874578"/>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244336" y="1284924"/>
            <a:ext cx="5730240" cy="4874577"/>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10"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15"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11/1/2020</a:t>
            </a:fld>
            <a:endParaRPr lang="en-US"/>
          </a:p>
        </p:txBody>
      </p:sp>
      <p:sp>
        <p:nvSpPr>
          <p:cNvPr id="16"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7"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a:p>
        </p:txBody>
      </p:sp>
    </p:spTree>
    <p:extLst>
      <p:ext uri="{BB962C8B-B14F-4D97-AF65-F5344CB8AC3E}">
        <p14:creationId xmlns:p14="http://schemas.microsoft.com/office/powerpoint/2010/main" val="567958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4640" y="1367442"/>
            <a:ext cx="5715173" cy="434519"/>
          </a:xfrm>
        </p:spPr>
        <p:txBody>
          <a:bodyPr anchor="t"/>
          <a:lstStyle>
            <a:lvl1pPr marL="0" indent="0">
              <a:buNone/>
              <a:defRPr sz="1800" b="1">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94641" y="1924612"/>
            <a:ext cx="5704930" cy="4222188"/>
          </a:xfrm>
        </p:spPr>
        <p:txBody>
          <a:bodyPr/>
          <a:lstStyle>
            <a:lvl1pPr>
              <a:defRPr sz="1800">
                <a:solidFill>
                  <a:schemeClr val="accent6"/>
                </a:solidFill>
              </a:defRPr>
            </a:lvl1pPr>
            <a:lvl2pPr>
              <a:defRPr sz="1500">
                <a:solidFill>
                  <a:schemeClr val="accent6"/>
                </a:solidFill>
              </a:defRPr>
            </a:lvl2pPr>
            <a:lvl3pPr>
              <a:defRPr sz="1350">
                <a:solidFill>
                  <a:schemeClr val="accent6"/>
                </a:solidFill>
              </a:defRPr>
            </a:lvl3pPr>
            <a:lvl4pPr>
              <a:defRPr sz="1200">
                <a:solidFill>
                  <a:schemeClr val="accent6"/>
                </a:solidFill>
              </a:defRPr>
            </a:lvl4pPr>
            <a:lvl5pPr>
              <a:defRPr sz="1200">
                <a:solidFill>
                  <a:schemeClr val="accent6"/>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44336" y="1367442"/>
            <a:ext cx="5730240" cy="434519"/>
          </a:xfrm>
        </p:spPr>
        <p:txBody>
          <a:bodyPr anchor="t"/>
          <a:lstStyle>
            <a:lvl1pPr marL="0" indent="0">
              <a:buNone/>
              <a:defRPr sz="1800" b="1">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44336" y="1924612"/>
            <a:ext cx="5730240" cy="4222188"/>
          </a:xfrm>
        </p:spPr>
        <p:txBody>
          <a:bodyPr/>
          <a:lstStyle>
            <a:lvl1pPr>
              <a:defRPr sz="1800">
                <a:solidFill>
                  <a:schemeClr val="accent6"/>
                </a:solidFill>
              </a:defRPr>
            </a:lvl1pPr>
            <a:lvl2pPr>
              <a:defRPr sz="1500">
                <a:solidFill>
                  <a:schemeClr val="accent6"/>
                </a:solidFill>
              </a:defRPr>
            </a:lvl2pPr>
            <a:lvl3pPr>
              <a:defRPr sz="1350">
                <a:solidFill>
                  <a:schemeClr val="accent6"/>
                </a:solidFill>
              </a:defRPr>
            </a:lvl3pPr>
            <a:lvl4pPr>
              <a:defRPr sz="1200">
                <a:solidFill>
                  <a:schemeClr val="accent6"/>
                </a:solidFill>
              </a:defRPr>
            </a:lvl4pPr>
            <a:lvl5pPr>
              <a:defRPr sz="1200">
                <a:solidFill>
                  <a:schemeClr val="accent6"/>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12" name="Subtitle 2"/>
          <p:cNvSpPr>
            <a:spLocks noGrp="1"/>
          </p:cNvSpPr>
          <p:nvPr>
            <p:ph type="subTitle" idx="15" hasCustomPrompt="1"/>
          </p:nvPr>
        </p:nvSpPr>
        <p:spPr>
          <a:xfrm>
            <a:off x="289400" y="823731"/>
            <a:ext cx="11634376" cy="421058"/>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14" name="Date Placeholder 3"/>
          <p:cNvSpPr>
            <a:spLocks noGrp="1"/>
          </p:cNvSpPr>
          <p:nvPr>
            <p:ph type="dt" sz="half" idx="16"/>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11/1/2020</a:t>
            </a:fld>
            <a:endParaRPr lang="en-US"/>
          </a:p>
        </p:txBody>
      </p:sp>
      <p:sp>
        <p:nvSpPr>
          <p:cNvPr id="16" name="Footer Placeholder 4"/>
          <p:cNvSpPr>
            <a:spLocks noGrp="1"/>
          </p:cNvSpPr>
          <p:nvPr>
            <p:ph type="ftr" sz="quarter" idx="17"/>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7" name="Slide Number Placeholder 5"/>
          <p:cNvSpPr>
            <a:spLocks noGrp="1"/>
          </p:cNvSpPr>
          <p:nvPr>
            <p:ph type="sldNum" sz="quarter" idx="18"/>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a:p>
        </p:txBody>
      </p:sp>
    </p:spTree>
    <p:extLst>
      <p:ext uri="{BB962C8B-B14F-4D97-AF65-F5344CB8AC3E}">
        <p14:creationId xmlns:p14="http://schemas.microsoft.com/office/powerpoint/2010/main" val="2870252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7"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8"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11/1/2020</a:t>
            </a:fld>
            <a:endParaRPr lang="en-US"/>
          </a:p>
        </p:txBody>
      </p:sp>
      <p:sp>
        <p:nvSpPr>
          <p:cNvPr id="9"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a:p>
        </p:txBody>
      </p:sp>
    </p:spTree>
    <p:extLst>
      <p:ext uri="{BB962C8B-B14F-4D97-AF65-F5344CB8AC3E}">
        <p14:creationId xmlns:p14="http://schemas.microsoft.com/office/powerpoint/2010/main" val="2631964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6" name="Rectangle 45"/>
          <p:cNvSpPr/>
          <p:nvPr/>
        </p:nvSpPr>
        <p:spPr>
          <a:xfrm>
            <a:off x="6081657" y="-21511"/>
            <a:ext cx="4905488" cy="6271840"/>
          </a:xfrm>
          <a:prstGeom prst="rect">
            <a:avLst/>
          </a:prstGeom>
          <a:solidFill>
            <a:srgbClr val="F5F5F5">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7" name="Rectangle 56"/>
          <p:cNvSpPr/>
          <p:nvPr/>
        </p:nvSpPr>
        <p:spPr>
          <a:xfrm>
            <a:off x="6198795" y="-21510"/>
            <a:ext cx="4673600" cy="6239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2"/>
              </a:solidFill>
            </a:endParaRPr>
          </a:p>
        </p:txBody>
      </p:sp>
      <p:sp>
        <p:nvSpPr>
          <p:cNvPr id="5" name="Date Placeholder 4"/>
          <p:cNvSpPr>
            <a:spLocks noGrp="1"/>
          </p:cNvSpPr>
          <p:nvPr>
            <p:ph type="dt" sz="half" idx="10"/>
          </p:nvPr>
        </p:nvSpPr>
        <p:spPr>
          <a:xfrm>
            <a:off x="7996518" y="224496"/>
            <a:ext cx="2844800" cy="365125"/>
          </a:xfrm>
          <a:prstGeom prst="rect">
            <a:avLst/>
          </a:prstGeom>
        </p:spPr>
        <p:txBody>
          <a:bodyPr/>
          <a:lstStyle>
            <a:lvl1pPr>
              <a:defRPr>
                <a:solidFill>
                  <a:schemeClr val="bg2"/>
                </a:solidFill>
              </a:defRPr>
            </a:lvl1pPr>
          </a:lstStyle>
          <a:p>
            <a:endParaRPr lang="en-US"/>
          </a:p>
        </p:txBody>
      </p:sp>
      <p:sp>
        <p:nvSpPr>
          <p:cNvPr id="7" name="Slide Number Placeholder 6"/>
          <p:cNvSpPr>
            <a:spLocks noGrp="1"/>
          </p:cNvSpPr>
          <p:nvPr>
            <p:ph type="sldNum" sz="quarter" idx="12"/>
          </p:nvPr>
        </p:nvSpPr>
        <p:spPr>
          <a:xfrm>
            <a:off x="6198796" y="224495"/>
            <a:ext cx="1776208" cy="365125"/>
          </a:xfrm>
          <a:prstGeom prst="rect">
            <a:avLst/>
          </a:prstGeom>
        </p:spPr>
        <p:txBody>
          <a:bodyPr/>
          <a:lstStyle>
            <a:lvl1pPr>
              <a:defRPr>
                <a:solidFill>
                  <a:schemeClr val="bg2"/>
                </a:solidFill>
              </a:defRPr>
            </a:lvl1pPr>
          </a:lstStyle>
          <a:p>
            <a:fld id="{2754ED01-E2A0-4C1E-8E21-014B99041579}" type="slidenum">
              <a:rPr lang="en-US" smtClean="0"/>
              <a:pPr/>
              <a:t>‹#›</a:t>
            </a:fld>
            <a:endParaRPr lang="en-US"/>
          </a:p>
        </p:txBody>
      </p:sp>
      <p:sp>
        <p:nvSpPr>
          <p:cNvPr id="58" name="Rectangle 57"/>
          <p:cNvSpPr/>
          <p:nvPr/>
        </p:nvSpPr>
        <p:spPr>
          <a:xfrm>
            <a:off x="1207431" y="601887"/>
            <a:ext cx="4749676" cy="5648445"/>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1527860" y="856527"/>
            <a:ext cx="4120587" cy="5150734"/>
          </a:xfrm>
        </p:spPr>
        <p:txBody>
          <a:bodyPr/>
          <a:lstStyle>
            <a:lvl1pPr>
              <a:defRPr sz="1800"/>
            </a:lvl1pPr>
            <a:lvl2pPr>
              <a:defRPr sz="1650"/>
            </a:lvl2pPr>
            <a:lvl3pPr>
              <a:defRPr sz="1500"/>
            </a:lvl3pPr>
            <a:lvl4pPr>
              <a:defRPr sz="135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 name="Rectangle 60"/>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ooter Placeholder 5"/>
          <p:cNvSpPr>
            <a:spLocks noGrp="1"/>
          </p:cNvSpPr>
          <p:nvPr>
            <p:ph type="ftr" sz="quarter" idx="11"/>
          </p:nvPr>
        </p:nvSpPr>
        <p:spPr>
          <a:xfrm>
            <a:off x="6188598" y="5724839"/>
            <a:ext cx="4658219" cy="365125"/>
          </a:xfrm>
          <a:prstGeom prst="rect">
            <a:avLst/>
          </a:prstGeom>
        </p:spPr>
        <p:txBody>
          <a:bodyPr>
            <a:normAutofit/>
          </a:bodyPr>
          <a:lstStyle/>
          <a:p>
            <a:endParaRPr lang="en-US"/>
          </a:p>
        </p:txBody>
      </p:sp>
      <p:sp>
        <p:nvSpPr>
          <p:cNvPr id="2" name="Title 1"/>
          <p:cNvSpPr>
            <a:spLocks noGrp="1"/>
          </p:cNvSpPr>
          <p:nvPr>
            <p:ph type="title"/>
          </p:nvPr>
        </p:nvSpPr>
        <p:spPr>
          <a:xfrm>
            <a:off x="6319777" y="2657438"/>
            <a:ext cx="4406096" cy="1463153"/>
          </a:xfrm>
        </p:spPr>
        <p:txBody>
          <a:bodyPr anchor="b">
            <a:normAutofit/>
          </a:bodyPr>
          <a:lstStyle>
            <a:lvl1pPr algn="l">
              <a:defRPr sz="2100" b="0">
                <a:solidFill>
                  <a:schemeClr val="tx1"/>
                </a:solidFill>
              </a:defRPr>
            </a:lvl1pPr>
          </a:lstStyle>
          <a:p>
            <a:r>
              <a:rPr lang="en-US"/>
              <a:t>Click to edit Master title style</a:t>
            </a:r>
          </a:p>
        </p:txBody>
      </p:sp>
      <p:sp>
        <p:nvSpPr>
          <p:cNvPr id="4" name="Text Placeholder 3"/>
          <p:cNvSpPr>
            <a:spLocks noGrp="1"/>
          </p:cNvSpPr>
          <p:nvPr>
            <p:ph type="body" sz="half" idx="2"/>
          </p:nvPr>
        </p:nvSpPr>
        <p:spPr>
          <a:xfrm>
            <a:off x="6315458" y="4136994"/>
            <a:ext cx="4398378" cy="1517904"/>
          </a:xfrm>
        </p:spPr>
        <p:txBody>
          <a:bodyPr>
            <a:normAutofit/>
          </a:bodyPr>
          <a:lstStyle>
            <a:lvl1pPr marL="0" indent="0">
              <a:buNone/>
              <a:defRPr sz="1200">
                <a:solidFill>
                  <a:schemeClr val="accent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481446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716F-D285-425D-B5C3-BF0C68C03A1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828AD4-1186-499C-9CBF-A66B1F94BA15}"/>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835B96-6FF2-4B8F-A501-734357EF2D94}"/>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01/11/2020</a:t>
            </a:fld>
            <a:endParaRPr lang="en-GB"/>
          </a:p>
        </p:txBody>
      </p:sp>
      <p:sp>
        <p:nvSpPr>
          <p:cNvPr id="5" name="Footer Placeholder 4">
            <a:extLst>
              <a:ext uri="{FF2B5EF4-FFF2-40B4-BE49-F238E27FC236}">
                <a16:creationId xmlns:a16="http://schemas.microsoft.com/office/drawing/2014/main" id="{02A9BCB3-0644-49AE-AF8D-C31DF039B98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C8364D0-AFB9-45B8-A31B-58161AA346C7}"/>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2792258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2" name="Rectangle 101"/>
          <p:cNvSpPr/>
          <p:nvPr/>
        </p:nvSpPr>
        <p:spPr>
          <a:xfrm>
            <a:off x="1207431" y="601887"/>
            <a:ext cx="4749676"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Picture Placeholder 2"/>
          <p:cNvSpPr>
            <a:spLocks noGrp="1"/>
          </p:cNvSpPr>
          <p:nvPr>
            <p:ph type="pic" idx="1"/>
          </p:nvPr>
        </p:nvSpPr>
        <p:spPr>
          <a:xfrm>
            <a:off x="1340279" y="693795"/>
            <a:ext cx="4479498" cy="5468112"/>
          </a:xfrm>
        </p:spPr>
        <p:txBody>
          <a:bodyPr/>
          <a:lstStyle>
            <a:lvl1pPr marL="0" indent="0">
              <a:buNone/>
              <a:defRPr sz="2400">
                <a:solidFill>
                  <a:schemeClr val="accent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grpSp>
        <p:nvGrpSpPr>
          <p:cNvPr id="44" name="Group 43"/>
          <p:cNvGrpSpPr/>
          <p:nvPr/>
        </p:nvGrpSpPr>
        <p:grpSpPr>
          <a:xfrm>
            <a:off x="-420369" y="-36576"/>
            <a:ext cx="13243110"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Title 1"/>
          <p:cNvSpPr>
            <a:spLocks noGrp="1"/>
          </p:cNvSpPr>
          <p:nvPr>
            <p:ph type="title"/>
          </p:nvPr>
        </p:nvSpPr>
        <p:spPr>
          <a:xfrm>
            <a:off x="6312565" y="1323984"/>
            <a:ext cx="4401312" cy="1463040"/>
          </a:xfrm>
        </p:spPr>
        <p:txBody>
          <a:bodyPr anchor="b">
            <a:normAutofit/>
          </a:bodyPr>
          <a:lstStyle>
            <a:lvl1pPr algn="l">
              <a:defRPr sz="2100" b="0"/>
            </a:lvl1pPr>
          </a:lstStyle>
          <a:p>
            <a:r>
              <a:rPr lang="en-US"/>
              <a:t>Click to edit Master title style</a:t>
            </a:r>
          </a:p>
        </p:txBody>
      </p:sp>
      <p:sp>
        <p:nvSpPr>
          <p:cNvPr id="4" name="Text Placeholder 3"/>
          <p:cNvSpPr>
            <a:spLocks noGrp="1"/>
          </p:cNvSpPr>
          <p:nvPr>
            <p:ph type="body" sz="half" idx="2"/>
          </p:nvPr>
        </p:nvSpPr>
        <p:spPr>
          <a:xfrm>
            <a:off x="6312842" y="2796171"/>
            <a:ext cx="4400764" cy="1519561"/>
          </a:xfrm>
        </p:spPr>
        <p:txBody>
          <a:bodyPr>
            <a:normAutofit/>
          </a:bodyPr>
          <a:lstStyle>
            <a:lvl1pPr marL="0" indent="0">
              <a:buNone/>
              <a:defRPr sz="1200">
                <a:solidFill>
                  <a:srgbClr val="42424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5" name="Date Placeholder 3"/>
          <p:cNvSpPr>
            <a:spLocks noGrp="1"/>
          </p:cNvSpPr>
          <p:nvPr>
            <p:ph type="dt" sz="half" idx="10"/>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11/1/2020</a:t>
            </a:fld>
            <a:endParaRPr lang="en-US"/>
          </a:p>
        </p:txBody>
      </p:sp>
      <p:sp>
        <p:nvSpPr>
          <p:cNvPr id="56"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7"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a:p>
        </p:txBody>
      </p:sp>
    </p:spTree>
    <p:extLst>
      <p:ext uri="{BB962C8B-B14F-4D97-AF65-F5344CB8AC3E}">
        <p14:creationId xmlns:p14="http://schemas.microsoft.com/office/powerpoint/2010/main" val="4032814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391326" y="1295402"/>
            <a:ext cx="9036422" cy="45372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13"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9"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11/1/2020</a:t>
            </a:fld>
            <a:endParaRPr lang="en-US"/>
          </a:p>
        </p:txBody>
      </p:sp>
      <p:sp>
        <p:nvSpPr>
          <p:cNvPr id="10"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a:p>
        </p:txBody>
      </p:sp>
    </p:spTree>
    <p:extLst>
      <p:ext uri="{BB962C8B-B14F-4D97-AF65-F5344CB8AC3E}">
        <p14:creationId xmlns:p14="http://schemas.microsoft.com/office/powerpoint/2010/main" val="7189871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3" y="1030147"/>
            <a:ext cx="1979270" cy="4780344"/>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1404396" y="1030147"/>
            <a:ext cx="7231605" cy="47803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96518" y="224496"/>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6636830" y="6040422"/>
            <a:ext cx="4669536"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198796" y="224495"/>
            <a:ext cx="1776208" cy="365125"/>
          </a:xfrm>
          <a:prstGeom prst="rect">
            <a:avLst/>
          </a:prstGeom>
        </p:spPr>
        <p:txBody>
          <a:bodyPr/>
          <a:lstStyle/>
          <a:p>
            <a:fld id="{FDD84730-9A28-D44A-A27A-CC381838E885}" type="slidenum">
              <a:rPr lang="en-US" smtClean="0"/>
              <a:t>‹#›</a:t>
            </a:fld>
            <a:endParaRPr lang="en-US"/>
          </a:p>
        </p:txBody>
      </p:sp>
    </p:spTree>
    <p:extLst>
      <p:ext uri="{BB962C8B-B14F-4D97-AF65-F5344CB8AC3E}">
        <p14:creationId xmlns:p14="http://schemas.microsoft.com/office/powerpoint/2010/main" val="426308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5BFF-EC91-4D57-B8AF-BAF720C8CF9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9B21F6F-E84C-4BF6-B07C-936F95D6D69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FE6BA2-8F19-42F5-AC94-68AEF05738A3}"/>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01/11/2020</a:t>
            </a:fld>
            <a:endParaRPr lang="en-GB"/>
          </a:p>
        </p:txBody>
      </p:sp>
      <p:sp>
        <p:nvSpPr>
          <p:cNvPr id="5" name="Footer Placeholder 4">
            <a:extLst>
              <a:ext uri="{FF2B5EF4-FFF2-40B4-BE49-F238E27FC236}">
                <a16:creationId xmlns:a16="http://schemas.microsoft.com/office/drawing/2014/main" id="{B992754A-C159-43DD-9EAF-C0701E4AE26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98CBA2A-529F-4332-ABAA-A6DC60CE30E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3220076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E01F-91E4-488F-AE36-47997B9196F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F7407F-7FA6-49C7-93A5-B47A8B5EACF4}"/>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FDC2CB-45BE-435D-BB75-D9B3E261A01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626AFE0-A168-4C26-881E-0D1A9D1C25D5}"/>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01/11/2020</a:t>
            </a:fld>
            <a:endParaRPr lang="en-GB"/>
          </a:p>
        </p:txBody>
      </p:sp>
      <p:sp>
        <p:nvSpPr>
          <p:cNvPr id="6" name="Footer Placeholder 5">
            <a:extLst>
              <a:ext uri="{FF2B5EF4-FFF2-40B4-BE49-F238E27FC236}">
                <a16:creationId xmlns:a16="http://schemas.microsoft.com/office/drawing/2014/main" id="{C97771A8-2A1F-426E-8C09-C61E32B3B38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5418F2B2-A16E-48BA-AB73-97A028EA7C82}"/>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367785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A433-C02F-48DE-B04A-0A7294BAD3D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D3F7D8A-785A-4444-A372-A724888C419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6A8AED-7DF5-4629-9768-4AB28B1ACB66}"/>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32ED5E5-F896-431C-B67E-23A7B16886B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F3DD51-4EE4-40F3-937E-7CB16BFED30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2A03E80-3035-415A-88F4-CCFC07F2CCEB}"/>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01/11/2020</a:t>
            </a:fld>
            <a:endParaRPr lang="en-GB"/>
          </a:p>
        </p:txBody>
      </p:sp>
      <p:sp>
        <p:nvSpPr>
          <p:cNvPr id="8" name="Footer Placeholder 7">
            <a:extLst>
              <a:ext uri="{FF2B5EF4-FFF2-40B4-BE49-F238E27FC236}">
                <a16:creationId xmlns:a16="http://schemas.microsoft.com/office/drawing/2014/main" id="{CC8C4D06-24D5-458B-A7EE-ED092CF4948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D427EB91-5FFD-4537-8D42-07157B9C106C}"/>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2420967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4479-E630-4C44-B4F2-D260D88A7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73AC05B-5954-4626-A3FC-50B922526B6B}"/>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01/11/2020</a:t>
            </a:fld>
            <a:endParaRPr lang="en-GB"/>
          </a:p>
        </p:txBody>
      </p:sp>
      <p:sp>
        <p:nvSpPr>
          <p:cNvPr id="4" name="Footer Placeholder 3">
            <a:extLst>
              <a:ext uri="{FF2B5EF4-FFF2-40B4-BE49-F238E27FC236}">
                <a16:creationId xmlns:a16="http://schemas.microsoft.com/office/drawing/2014/main" id="{B89FCADA-1B12-4EA3-B5DC-4673A2E5083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30DE6549-6D9A-49AC-B145-36A24F659A07}"/>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351101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771F6-F0BC-4384-8E3C-FD6F20705876}"/>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01/11/2020</a:t>
            </a:fld>
            <a:endParaRPr lang="en-GB"/>
          </a:p>
        </p:txBody>
      </p:sp>
      <p:sp>
        <p:nvSpPr>
          <p:cNvPr id="3" name="Footer Placeholder 2">
            <a:extLst>
              <a:ext uri="{FF2B5EF4-FFF2-40B4-BE49-F238E27FC236}">
                <a16:creationId xmlns:a16="http://schemas.microsoft.com/office/drawing/2014/main" id="{DC3CDA77-59EA-4FE3-80D5-1567D7A312E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FCBDD0B5-516F-4E62-950C-FAF9C6676141}"/>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16550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A5E7-AF90-4D8C-A22E-7F734D268BA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2F420EF-EE35-48EF-861E-CA3D7FC6E12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F063EB9-F138-4340-AC46-3694F9FE427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AC08E-E587-42DA-BD42-748F9C4BBFEC}"/>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01/11/2020</a:t>
            </a:fld>
            <a:endParaRPr lang="en-GB"/>
          </a:p>
        </p:txBody>
      </p:sp>
      <p:sp>
        <p:nvSpPr>
          <p:cNvPr id="6" name="Footer Placeholder 5">
            <a:extLst>
              <a:ext uri="{FF2B5EF4-FFF2-40B4-BE49-F238E27FC236}">
                <a16:creationId xmlns:a16="http://schemas.microsoft.com/office/drawing/2014/main" id="{537565B5-3B0F-496F-9AFB-7ABF80DD5EC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44BC3F7-38BA-4D47-AD85-B531E72A496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3846668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6394B-89D6-4B45-A5F2-0155A010B7C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9F09142-9755-458F-AC67-9A30C36D174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AE6984C-1C69-4684-81E4-3C2C93CABFB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91E6AE-837D-46DB-9F54-F9D447A4986D}"/>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01/11/2020</a:t>
            </a:fld>
            <a:endParaRPr lang="en-GB"/>
          </a:p>
        </p:txBody>
      </p:sp>
      <p:sp>
        <p:nvSpPr>
          <p:cNvPr id="6" name="Footer Placeholder 5">
            <a:extLst>
              <a:ext uri="{FF2B5EF4-FFF2-40B4-BE49-F238E27FC236}">
                <a16:creationId xmlns:a16="http://schemas.microsoft.com/office/drawing/2014/main" id="{3F0E130B-D68D-47C2-854C-D3A048C01EB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720B867-1BCD-4783-84FE-D3F520D5A8F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274638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01036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99" y="235565"/>
            <a:ext cx="4179388" cy="602635"/>
          </a:xfrm>
          <a:prstGeom prst="rect">
            <a:avLst/>
          </a:prstGeom>
          <a:noFill/>
          <a:ln>
            <a:noFill/>
          </a:ln>
        </p:spPr>
        <p:txBody>
          <a:bodyPr vert="horz" lIns="91440" tIns="45720" rIns="91440" bIns="45720" rtlCol="0" anchor="t" anchorCtr="0">
            <a:normAutofit/>
          </a:bodyPr>
          <a:lstStyle/>
          <a:p>
            <a:r>
              <a:rPr lang="en-US"/>
              <a:t>Slide Title</a:t>
            </a:r>
          </a:p>
        </p:txBody>
      </p:sp>
      <p:sp>
        <p:nvSpPr>
          <p:cNvPr id="3" name="Text Placeholder 2"/>
          <p:cNvSpPr>
            <a:spLocks noGrp="1"/>
          </p:cNvSpPr>
          <p:nvPr>
            <p:ph type="body" idx="1"/>
          </p:nvPr>
        </p:nvSpPr>
        <p:spPr>
          <a:xfrm>
            <a:off x="381100" y="1078994"/>
            <a:ext cx="11382164" cy="47536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13"/>
          <a:stretch>
            <a:fillRect/>
          </a:stretch>
        </p:blipFill>
        <p:spPr>
          <a:xfrm>
            <a:off x="10594560" y="6365877"/>
            <a:ext cx="1168704" cy="355600"/>
          </a:xfrm>
          <a:prstGeom prst="rect">
            <a:avLst/>
          </a:prstGeom>
        </p:spPr>
      </p:pic>
      <p:sp>
        <p:nvSpPr>
          <p:cNvPr id="6" name="Date Placeholder 3"/>
          <p:cNvSpPr>
            <a:spLocks noGrp="1"/>
          </p:cNvSpPr>
          <p:nvPr>
            <p:ph type="dt" sz="half" idx="2"/>
          </p:nvPr>
        </p:nvSpPr>
        <p:spPr>
          <a:xfrm>
            <a:off x="1391324"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11/1/2020</a:t>
            </a:fld>
            <a:endParaRPr lang="en-US"/>
          </a:p>
        </p:txBody>
      </p:sp>
      <p:sp>
        <p:nvSpPr>
          <p:cNvPr id="7" name="Footer Placeholder 4"/>
          <p:cNvSpPr>
            <a:spLocks noGrp="1"/>
          </p:cNvSpPr>
          <p:nvPr>
            <p:ph type="ftr" sz="quarter" idx="3"/>
          </p:nvPr>
        </p:nvSpPr>
        <p:spPr>
          <a:xfrm>
            <a:off x="2980605" y="6356353"/>
            <a:ext cx="7094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p:cNvSpPr>
            <a:spLocks noGrp="1"/>
          </p:cNvSpPr>
          <p:nvPr>
            <p:ph type="sldNum" sz="quarter" idx="4"/>
          </p:nvPr>
        </p:nvSpPr>
        <p:spPr>
          <a:xfrm>
            <a:off x="381099" y="6356353"/>
            <a:ext cx="77046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CABC6B-F667-1540-8370-D056DC2C0FCE}" type="slidenum">
              <a:rPr lang="en-US" smtClean="0"/>
              <a:pPr/>
              <a:t>‹#›</a:t>
            </a:fld>
            <a:endParaRPr lang="en-US"/>
          </a:p>
        </p:txBody>
      </p:sp>
    </p:spTree>
    <p:extLst>
      <p:ext uri="{BB962C8B-B14F-4D97-AF65-F5344CB8AC3E}">
        <p14:creationId xmlns:p14="http://schemas.microsoft.com/office/powerpoint/2010/main" val="217313209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685800" rtl="0" eaLnBrk="1" latinLnBrk="0" hangingPunct="1">
        <a:spcBef>
          <a:spcPct val="0"/>
        </a:spcBef>
        <a:buNone/>
        <a:defRPr sz="3000" b="1" i="0" kern="1200" baseline="0">
          <a:solidFill>
            <a:schemeClr val="accent1"/>
          </a:solidFill>
          <a:latin typeface="Century Gothic" charset="0"/>
          <a:ea typeface="Century Gothic" charset="0"/>
          <a:cs typeface="Century Gothic"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05740" algn="l" defTabSz="685800" rtl="0" eaLnBrk="1" latinLnBrk="0" hangingPunct="1">
        <a:spcBef>
          <a:spcPct val="20000"/>
        </a:spcBef>
        <a:buClr>
          <a:schemeClr val="accent1"/>
        </a:buClr>
        <a:buSzPct val="120000"/>
        <a:buFont typeface="Arial" charset="0"/>
        <a:buChar char="•"/>
        <a:defRPr sz="1800" b="0" i="0" kern="1200">
          <a:solidFill>
            <a:schemeClr val="accent6"/>
          </a:solidFill>
          <a:latin typeface="Century Gothic" charset="0"/>
          <a:ea typeface="Century Gothic" charset="0"/>
          <a:cs typeface="Century Gothic" charset="0"/>
        </a:defRPr>
      </a:lvl1pPr>
      <a:lvl2pPr marL="480060" indent="-205740" algn="l" defTabSz="685800" rtl="0" eaLnBrk="1" latinLnBrk="0" hangingPunct="1">
        <a:spcBef>
          <a:spcPct val="20000"/>
        </a:spcBef>
        <a:buClr>
          <a:schemeClr val="accent1"/>
        </a:buClr>
        <a:buSzPct val="100000"/>
        <a:buFont typeface="Courier New" charset="0"/>
        <a:buChar char="o"/>
        <a:defRPr sz="1650" b="0" i="0" kern="1200">
          <a:solidFill>
            <a:schemeClr val="accent6"/>
          </a:solidFill>
          <a:latin typeface="Century Gothic" charset="0"/>
          <a:ea typeface="Century Gothic" charset="0"/>
          <a:cs typeface="Century Gothic" charset="0"/>
        </a:defRPr>
      </a:lvl2pPr>
      <a:lvl3pPr marL="685800" indent="-171450" algn="l" defTabSz="685800" rtl="0" eaLnBrk="1" latinLnBrk="0" hangingPunct="1">
        <a:spcBef>
          <a:spcPct val="20000"/>
        </a:spcBef>
        <a:buClr>
          <a:schemeClr val="accent1"/>
        </a:buClr>
        <a:buSzPct val="70000"/>
        <a:buFont typeface="Wingdings" charset="2"/>
        <a:buChar char="q"/>
        <a:defRPr sz="1500" b="0" i="0" kern="1200">
          <a:solidFill>
            <a:schemeClr val="accent6"/>
          </a:solidFill>
          <a:latin typeface="Century Gothic" charset="0"/>
          <a:ea typeface="Century Gothic" charset="0"/>
          <a:cs typeface="Century Gothic" charset="0"/>
        </a:defRPr>
      </a:lvl3pPr>
      <a:lvl4pPr marL="843534" indent="-171450" algn="l" defTabSz="685800" rtl="0" eaLnBrk="1" latinLnBrk="0" hangingPunct="1">
        <a:spcBef>
          <a:spcPct val="20000"/>
        </a:spcBef>
        <a:buClr>
          <a:schemeClr val="accent1"/>
        </a:buClr>
        <a:buSzPct val="100000"/>
        <a:buFont typeface="Wingdings" charset="2"/>
        <a:buChar char="§"/>
        <a:defRPr sz="1350" b="0" i="0" kern="1200">
          <a:solidFill>
            <a:schemeClr val="accent6"/>
          </a:solidFill>
          <a:latin typeface="Century Gothic" charset="0"/>
          <a:ea typeface="Century Gothic" charset="0"/>
          <a:cs typeface="Century Gothic" charset="0"/>
        </a:defRPr>
      </a:lvl4pPr>
      <a:lvl5pPr marL="994410" indent="-171450" algn="l" defTabSz="685800" rtl="0" eaLnBrk="1" latinLnBrk="0" hangingPunct="1">
        <a:spcBef>
          <a:spcPct val="20000"/>
        </a:spcBef>
        <a:buClr>
          <a:schemeClr val="accent1"/>
        </a:buClr>
        <a:buSzPct val="100000"/>
        <a:buFont typeface="Arial" charset="0"/>
        <a:buChar char="•"/>
        <a:defRPr sz="1200" b="0" i="0" kern="1200" baseline="0">
          <a:solidFill>
            <a:schemeClr val="accent6"/>
          </a:solidFill>
          <a:latin typeface="Century Gothic" charset="0"/>
          <a:ea typeface="Century Gothic" charset="0"/>
          <a:cs typeface="Century Gothic" charset="0"/>
        </a:defRPr>
      </a:lvl5pPr>
      <a:lvl6pPr marL="1138428"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6pPr>
      <a:lvl7pPr marL="1289304"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7pPr>
      <a:lvl8pPr marL="1440180"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8pPr>
      <a:lvl9pPr marL="1591056"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sv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improving.com/training/class/professional-scrum-master-ii-certification" TargetMode="External"/><Relationship Id="rId2" Type="http://schemas.openxmlformats.org/officeDocument/2006/relationships/hyperlink" Target="https://improving.com/training/class/professional-scrum-master-certification/calgary" TargetMode="External"/><Relationship Id="rId1" Type="http://schemas.openxmlformats.org/officeDocument/2006/relationships/slideLayout" Target="../slideLayouts/slideLayout14.xml"/><Relationship Id="rId4" Type="http://schemas.openxmlformats.org/officeDocument/2006/relationships/hyperlink" Target="https://improving.com/training/class/professional-scrum-product-owner-certification"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dotnet-presentations/blazor-workshop" TargetMode="External"/><Relationship Id="rId7" Type="http://schemas.openxmlformats.org/officeDocument/2006/relationships/image" Target="../media/image26.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blazor.net/"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mailto:pulcher@pulcher.biz" TargetMode="External"/><Relationship Id="rId4" Type="http://schemas.openxmlformats.org/officeDocument/2006/relationships/hyperlink" Target="https://aka.ms/blazor-carchecker"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dotnet-presentations/blazor-workshop" TargetMode="External"/><Relationship Id="rId3" Type="http://schemas.openxmlformats.org/officeDocument/2006/relationships/hyperlink" Target="https://www.youtube.com/watch?v=Khn7sDUSEJM" TargetMode="External"/><Relationship Id="rId7" Type="http://schemas.openxmlformats.org/officeDocument/2006/relationships/hyperlink" Target="https://docs.microsoft.com/en-us/aspnet/core/blazor/routing?view=aspnetcore-3.1" TargetMode="External"/><Relationship Id="rId12" Type="http://schemas.openxmlformats.org/officeDocument/2006/relationships/hyperlink" Target="https://pacmanblazor.azurewebsites.net/"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www.nuget.org/packages/Microsoft.AspNetCore.Blazor.Templates/" TargetMode="External"/><Relationship Id="rId11" Type="http://schemas.openxmlformats.org/officeDocument/2006/relationships/hyperlink" Target="https://aesalazar.github.io/AsteroidsWasm/" TargetMode="External"/><Relationship Id="rId5" Type="http://schemas.openxmlformats.org/officeDocument/2006/relationships/hyperlink" Target="https://docs.microsoft.com/en-us/aspnet/core/blazor/get-started?view=aspnetcore-3.1&amp;tabs=visual-studio" TargetMode="External"/><Relationship Id="rId10" Type="http://schemas.openxmlformats.org/officeDocument/2006/relationships/hyperlink" Target="https://channel9.msdn.com/Events/dotnetConf/Focus-on-Blazor" TargetMode="External"/><Relationship Id="rId4" Type="http://schemas.openxmlformats.org/officeDocument/2006/relationships/hyperlink" Target="https://webassembly.org/" TargetMode="External"/><Relationship Id="rId9" Type="http://schemas.openxmlformats.org/officeDocument/2006/relationships/hyperlink" Target="https://github.com/SteveSandersonMS/WebWindow"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1.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github.com/pulcher/blazor-playground/tree/master/talks/houston"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www.twitch.tv/haroldpulcher" TargetMode="External"/><Relationship Id="rId5" Type="http://schemas.openxmlformats.org/officeDocument/2006/relationships/hyperlink" Target="https://youtube.com/user/hpulcher" TargetMode="External"/><Relationship Id="rId4" Type="http://schemas.openxmlformats.org/officeDocument/2006/relationships/hyperlink" Target="mailto:pulcher@pulcher.biz"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E46CF-DE64-4B9D-A6BD-919740E72805}"/>
              </a:ext>
            </a:extLst>
          </p:cNvPr>
          <p:cNvSpPr>
            <a:spLocks noGrp="1"/>
          </p:cNvSpPr>
          <p:nvPr>
            <p:ph type="ctrTitle"/>
          </p:nvPr>
        </p:nvSpPr>
        <p:spPr/>
        <p:txBody>
          <a:bodyPr/>
          <a:lstStyle/>
          <a:p>
            <a:r>
              <a:rPr lang="en-US" dirty="0"/>
              <a:t>Harold Pulcher</a:t>
            </a:r>
          </a:p>
        </p:txBody>
      </p:sp>
      <p:sp>
        <p:nvSpPr>
          <p:cNvPr id="3" name="Subtitle 2">
            <a:extLst>
              <a:ext uri="{FF2B5EF4-FFF2-40B4-BE49-F238E27FC236}">
                <a16:creationId xmlns:a16="http://schemas.microsoft.com/office/drawing/2014/main" id="{F2A59755-05B3-4633-A4EA-0E6AFDAC6B6A}"/>
              </a:ext>
            </a:extLst>
          </p:cNvPr>
          <p:cNvSpPr>
            <a:spLocks noGrp="1"/>
          </p:cNvSpPr>
          <p:nvPr>
            <p:ph type="subTitle" idx="1"/>
          </p:nvPr>
        </p:nvSpPr>
        <p:spPr/>
        <p:txBody>
          <a:bodyPr/>
          <a:lstStyle/>
          <a:p>
            <a:r>
              <a:rPr lang="en-US" dirty="0"/>
              <a:t>Senior Consultant and Microsoft MVP</a:t>
            </a:r>
          </a:p>
        </p:txBody>
      </p:sp>
    </p:spTree>
    <p:extLst>
      <p:ext uri="{BB962C8B-B14F-4D97-AF65-F5344CB8AC3E}">
        <p14:creationId xmlns:p14="http://schemas.microsoft.com/office/powerpoint/2010/main" val="1050086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44749" y="437744"/>
            <a:ext cx="11155638" cy="923330"/>
          </a:xfrm>
          <a:prstGeom prst="rect">
            <a:avLst/>
          </a:prstGeom>
          <a:noFill/>
        </p:spPr>
        <p:txBody>
          <a:bodyPr wrap="square" rtlCol="0">
            <a:spAutoFit/>
          </a:bodyPr>
          <a:lstStyle/>
          <a:p>
            <a:r>
              <a:rPr lang="en-US" sz="5400" dirty="0"/>
              <a:t>Why you should be interested in this?</a:t>
            </a:r>
          </a:p>
        </p:txBody>
      </p:sp>
      <p:sp>
        <p:nvSpPr>
          <p:cNvPr id="4" name="TextBox 3">
            <a:extLst>
              <a:ext uri="{FF2B5EF4-FFF2-40B4-BE49-F238E27FC236}">
                <a16:creationId xmlns:a16="http://schemas.microsoft.com/office/drawing/2014/main" id="{2A626EC8-4C55-46E0-AF69-08DD8419DF1C}"/>
              </a:ext>
            </a:extLst>
          </p:cNvPr>
          <p:cNvSpPr txBox="1"/>
          <p:nvPr/>
        </p:nvSpPr>
        <p:spPr>
          <a:xfrm>
            <a:off x="818745" y="1776286"/>
            <a:ext cx="4844636" cy="3330464"/>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3600" dirty="0"/>
              <a:t>C# Language</a:t>
            </a:r>
          </a:p>
          <a:p>
            <a:pPr marL="571500" indent="-571500">
              <a:lnSpc>
                <a:spcPct val="150000"/>
              </a:lnSpc>
              <a:buFont typeface="Arial" panose="020B0604020202020204" pitchFamily="34" charset="0"/>
              <a:buChar char="•"/>
            </a:pPr>
            <a:r>
              <a:rPr lang="en-US" sz="3600" dirty="0"/>
              <a:t>Tooling / IDE</a:t>
            </a:r>
          </a:p>
          <a:p>
            <a:pPr marL="571500" indent="-571500">
              <a:lnSpc>
                <a:spcPct val="150000"/>
              </a:lnSpc>
              <a:buFont typeface="Arial" panose="020B0604020202020204" pitchFamily="34" charset="0"/>
              <a:buChar char="•"/>
            </a:pPr>
            <a:r>
              <a:rPr lang="en-US" sz="3600" dirty="0"/>
              <a:t>Consistent ecosystem</a:t>
            </a:r>
          </a:p>
          <a:p>
            <a:pPr marL="571500" indent="-571500">
              <a:lnSpc>
                <a:spcPct val="150000"/>
              </a:lnSpc>
              <a:buFont typeface="Arial" panose="020B0604020202020204" pitchFamily="34" charset="0"/>
              <a:buChar char="•"/>
            </a:pPr>
            <a:r>
              <a:rPr lang="en-US" sz="3600" dirty="0"/>
              <a:t>Stability</a:t>
            </a:r>
          </a:p>
        </p:txBody>
      </p:sp>
    </p:spTree>
    <p:extLst>
      <p:ext uri="{BB962C8B-B14F-4D97-AF65-F5344CB8AC3E}">
        <p14:creationId xmlns:p14="http://schemas.microsoft.com/office/powerpoint/2010/main" val="67826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Freeform: Shape 113">
            <a:extLst>
              <a:ext uri="{FF2B5EF4-FFF2-40B4-BE49-F238E27FC236}">
                <a16:creationId xmlns:a16="http://schemas.microsoft.com/office/drawing/2014/main" id="{789A1FAC-E3B1-4567-AE22-64D2B48CEE0B}"/>
              </a:ext>
            </a:extLst>
          </p:cNvPr>
          <p:cNvSpPr/>
          <p:nvPr/>
        </p:nvSpPr>
        <p:spPr>
          <a:xfrm>
            <a:off x="4178866" y="863739"/>
            <a:ext cx="7729942" cy="5996705"/>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0" fmla="*/ 0 w 10577853"/>
              <a:gd name="connsiteY0" fmla="*/ 4436545 h 7816650"/>
              <a:gd name="connsiteX1" fmla="*/ 1748659 w 10577853"/>
              <a:gd name="connsiteY1" fmla="*/ 7067163 h 7816650"/>
              <a:gd name="connsiteX2" fmla="*/ 10577853 w 10577853"/>
              <a:gd name="connsiteY2" fmla="*/ 7816650 h 7816650"/>
              <a:gd name="connsiteX3" fmla="*/ 4921166 w 10577853"/>
              <a:gd name="connsiteY3" fmla="*/ 0 h 7816650"/>
              <a:gd name="connsiteX0" fmla="*/ 0 w 10577853"/>
              <a:gd name="connsiteY0" fmla="*/ 4436545 h 7816650"/>
              <a:gd name="connsiteX1" fmla="*/ 2233073 w 10577853"/>
              <a:gd name="connsiteY1" fmla="*/ 7812905 h 7816650"/>
              <a:gd name="connsiteX2" fmla="*/ 10577853 w 10577853"/>
              <a:gd name="connsiteY2" fmla="*/ 7816650 h 7816650"/>
              <a:gd name="connsiteX3" fmla="*/ 4921166 w 10577853"/>
              <a:gd name="connsiteY3" fmla="*/ 0 h 7816650"/>
              <a:gd name="connsiteX0" fmla="*/ 0 w 10048822"/>
              <a:gd name="connsiteY0" fmla="*/ 5201408 h 7816650"/>
              <a:gd name="connsiteX1" fmla="*/ 1704042 w 10048822"/>
              <a:gd name="connsiteY1" fmla="*/ 7812905 h 7816650"/>
              <a:gd name="connsiteX2" fmla="*/ 10048822 w 10048822"/>
              <a:gd name="connsiteY2" fmla="*/ 7816650 h 7816650"/>
              <a:gd name="connsiteX3" fmla="*/ 4392135 w 10048822"/>
              <a:gd name="connsiteY3" fmla="*/ 0 h 7816650"/>
              <a:gd name="connsiteX0" fmla="*/ 0 w 10075911"/>
              <a:gd name="connsiteY0" fmla="*/ 5194184 h 7816650"/>
              <a:gd name="connsiteX1" fmla="*/ 1731131 w 10075911"/>
              <a:gd name="connsiteY1" fmla="*/ 7812905 h 7816650"/>
              <a:gd name="connsiteX2" fmla="*/ 10075911 w 10075911"/>
              <a:gd name="connsiteY2" fmla="*/ 7816650 h 7816650"/>
              <a:gd name="connsiteX3" fmla="*/ 4419224 w 10075911"/>
              <a:gd name="connsiteY3" fmla="*/ 0 h 7816650"/>
            </a:gdLst>
            <a:ahLst/>
            <a:cxnLst>
              <a:cxn ang="0">
                <a:pos x="connsiteX0" y="connsiteY0"/>
              </a:cxn>
              <a:cxn ang="0">
                <a:pos x="connsiteX1" y="connsiteY1"/>
              </a:cxn>
              <a:cxn ang="0">
                <a:pos x="connsiteX2" y="connsiteY2"/>
              </a:cxn>
              <a:cxn ang="0">
                <a:pos x="connsiteX3" y="connsiteY3"/>
              </a:cxn>
            </a:cxnLst>
            <a:rect l="l" t="t" r="r" b="b"/>
            <a:pathLst>
              <a:path w="10075911" h="7816650">
                <a:moveTo>
                  <a:pt x="0" y="5194184"/>
                </a:moveTo>
                <a:lnTo>
                  <a:pt x="1731131" y="7812905"/>
                </a:lnTo>
                <a:lnTo>
                  <a:pt x="10075911" y="7816650"/>
                </a:lnTo>
                <a:lnTo>
                  <a:pt x="4419224" y="0"/>
                </a:ln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Rounded Corners 3">
            <a:extLst>
              <a:ext uri="{FF2B5EF4-FFF2-40B4-BE49-F238E27FC236}">
                <a16:creationId xmlns:a16="http://schemas.microsoft.com/office/drawing/2014/main" id="{B9202922-902B-4490-B571-F10783182FD0}"/>
              </a:ext>
            </a:extLst>
          </p:cNvPr>
          <p:cNvSpPr/>
          <p:nvPr/>
        </p:nvSpPr>
        <p:spPr>
          <a:xfrm>
            <a:off x="3800272" y="337225"/>
            <a:ext cx="4153584" cy="6141395"/>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CF81B2ED-12EA-49A5-9097-DAFE71167914}"/>
              </a:ext>
            </a:extLst>
          </p:cNvPr>
          <p:cNvGrpSpPr/>
          <p:nvPr/>
        </p:nvGrpSpPr>
        <p:grpSpPr>
          <a:xfrm>
            <a:off x="4175332" y="863740"/>
            <a:ext cx="3391882" cy="3987120"/>
            <a:chOff x="6763966" y="1195734"/>
            <a:chExt cx="4748598" cy="4980107"/>
          </a:xfrm>
          <a:solidFill>
            <a:schemeClr val="tx1">
              <a:lumMod val="65000"/>
            </a:schemeClr>
          </a:solidFill>
        </p:grpSpPr>
        <p:sp>
          <p:nvSpPr>
            <p:cNvPr id="14" name="Rectangle 13">
              <a:extLst>
                <a:ext uri="{FF2B5EF4-FFF2-40B4-BE49-F238E27FC236}">
                  <a16:creationId xmlns:a16="http://schemas.microsoft.com/office/drawing/2014/main" id="{EA930F3B-B7C1-4981-A28C-BAB11A8CE158}"/>
                </a:ext>
              </a:extLst>
            </p:cNvPr>
            <p:cNvSpPr/>
            <p:nvPr/>
          </p:nvSpPr>
          <p:spPr>
            <a:xfrm>
              <a:off x="6763966" y="1195734"/>
              <a:ext cx="4748598" cy="498010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1A5A45AB-AD2F-4ACB-886A-8BA9CFE219B9}"/>
                </a:ext>
              </a:extLst>
            </p:cNvPr>
            <p:cNvSpPr/>
            <p:nvPr/>
          </p:nvSpPr>
          <p:spPr>
            <a:xfrm>
              <a:off x="6763966" y="1195735"/>
              <a:ext cx="4748598" cy="10045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761FF6B7-A9D3-48D3-989F-88B7F3FBC494}"/>
                </a:ext>
              </a:extLst>
            </p:cNvPr>
            <p:cNvSpPr/>
            <p:nvPr/>
          </p:nvSpPr>
          <p:spPr>
            <a:xfrm>
              <a:off x="7263320" y="1573391"/>
              <a:ext cx="3774150" cy="418165"/>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tx1">
                      <a:lumMod val="50000"/>
                    </a:schemeClr>
                  </a:solidFill>
                  <a:latin typeface="Consolas" panose="020B0609020204030204" pitchFamily="49" charset="0"/>
                </a:rPr>
                <a:t>https://...</a:t>
              </a:r>
            </a:p>
          </p:txBody>
        </p:sp>
        <p:sp>
          <p:nvSpPr>
            <p:cNvPr id="17" name="Rectangle 16">
              <a:extLst>
                <a:ext uri="{FF2B5EF4-FFF2-40B4-BE49-F238E27FC236}">
                  <a16:creationId xmlns:a16="http://schemas.microsoft.com/office/drawing/2014/main" id="{DBFE64C3-43DF-4009-94F1-8B6A05F50485}"/>
                </a:ext>
              </a:extLst>
            </p:cNvPr>
            <p:cNvSpPr/>
            <p:nvPr/>
          </p:nvSpPr>
          <p:spPr>
            <a:xfrm>
              <a:off x="11116043" y="1195735"/>
              <a:ext cx="396521" cy="278268"/>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8" name="Rectangle 17">
              <a:extLst>
                <a:ext uri="{FF2B5EF4-FFF2-40B4-BE49-F238E27FC236}">
                  <a16:creationId xmlns:a16="http://schemas.microsoft.com/office/drawing/2014/main" id="{00AF88F9-47B2-49C0-81FA-CBB6A98AF114}"/>
                </a:ext>
              </a:extLst>
            </p:cNvPr>
            <p:cNvSpPr/>
            <p:nvPr/>
          </p:nvSpPr>
          <p:spPr>
            <a:xfrm>
              <a:off x="10659232" y="1195735"/>
              <a:ext cx="396521" cy="278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Rectangle 18">
              <a:extLst>
                <a:ext uri="{FF2B5EF4-FFF2-40B4-BE49-F238E27FC236}">
                  <a16:creationId xmlns:a16="http://schemas.microsoft.com/office/drawing/2014/main" id="{9491885B-0B42-4C87-BA71-5D73C18F9495}"/>
                </a:ext>
              </a:extLst>
            </p:cNvPr>
            <p:cNvSpPr/>
            <p:nvPr/>
          </p:nvSpPr>
          <p:spPr>
            <a:xfrm>
              <a:off x="10197388" y="1195735"/>
              <a:ext cx="396521" cy="278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Isosceles Triangle 19">
              <a:extLst>
                <a:ext uri="{FF2B5EF4-FFF2-40B4-BE49-F238E27FC236}">
                  <a16:creationId xmlns:a16="http://schemas.microsoft.com/office/drawing/2014/main" id="{74DA7777-EDDD-496B-9B53-3FA1DDFB5A3A}"/>
                </a:ext>
              </a:extLst>
            </p:cNvPr>
            <p:cNvSpPr/>
            <p:nvPr/>
          </p:nvSpPr>
          <p:spPr>
            <a:xfrm rot="16200000">
              <a:off x="6876308" y="1698472"/>
              <a:ext cx="255155" cy="1593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a:extLst>
                <a:ext uri="{FF2B5EF4-FFF2-40B4-BE49-F238E27FC236}">
                  <a16:creationId xmlns:a16="http://schemas.microsoft.com/office/drawing/2014/main" id="{AE6FD663-86E6-4695-9A33-0A4A5F7EB746}"/>
                </a:ext>
              </a:extLst>
            </p:cNvPr>
            <p:cNvCxnSpPr>
              <a:cxnSpLocks/>
            </p:cNvCxnSpPr>
            <p:nvPr/>
          </p:nvCxnSpPr>
          <p:spPr>
            <a:xfrm>
              <a:off x="11135159" y="1650567"/>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603528-7707-4481-BE82-E71BCD4AF4E4}"/>
                </a:ext>
              </a:extLst>
            </p:cNvPr>
            <p:cNvCxnSpPr>
              <a:cxnSpLocks/>
            </p:cNvCxnSpPr>
            <p:nvPr/>
          </p:nvCxnSpPr>
          <p:spPr>
            <a:xfrm>
              <a:off x="11135159" y="1910364"/>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B4B46A-7BDF-449E-A0F7-06E4FF18121A}"/>
                </a:ext>
              </a:extLst>
            </p:cNvPr>
            <p:cNvCxnSpPr>
              <a:cxnSpLocks/>
            </p:cNvCxnSpPr>
            <p:nvPr/>
          </p:nvCxnSpPr>
          <p:spPr>
            <a:xfrm>
              <a:off x="11135159" y="1780038"/>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57C02A3-113F-4C18-AF20-69C4C45AE448}"/>
                </a:ext>
              </a:extLst>
            </p:cNvPr>
            <p:cNvGrpSpPr/>
            <p:nvPr/>
          </p:nvGrpSpPr>
          <p:grpSpPr>
            <a:xfrm>
              <a:off x="11231013" y="1272348"/>
              <a:ext cx="166584" cy="125041"/>
              <a:chOff x="7112262" y="1295498"/>
              <a:chExt cx="96702" cy="54274"/>
            </a:xfrm>
            <a:grpFill/>
          </p:grpSpPr>
          <p:cxnSp>
            <p:nvCxnSpPr>
              <p:cNvPr id="36" name="Straight Connector 35">
                <a:extLst>
                  <a:ext uri="{FF2B5EF4-FFF2-40B4-BE49-F238E27FC236}">
                    <a16:creationId xmlns:a16="http://schemas.microsoft.com/office/drawing/2014/main" id="{7E06C2D7-D846-4032-B01B-DC9A3E0E5ACD}"/>
                  </a:ext>
                </a:extLst>
              </p:cNvPr>
              <p:cNvCxnSpPr/>
              <p:nvPr/>
            </p:nvCxnSpPr>
            <p:spPr>
              <a:xfrm>
                <a:off x="7112262" y="1295498"/>
                <a:ext cx="96702"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9570461-660E-4313-B359-3DE5D4A70EBD}"/>
                  </a:ext>
                </a:extLst>
              </p:cNvPr>
              <p:cNvCxnSpPr>
                <a:cxnSpLocks/>
              </p:cNvCxnSpPr>
              <p:nvPr/>
            </p:nvCxnSpPr>
            <p:spPr>
              <a:xfrm flipH="1">
                <a:off x="7112262" y="1295498"/>
                <a:ext cx="96702"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600759E5-374F-441C-BD1D-6A7278336E3B}"/>
                </a:ext>
              </a:extLst>
            </p:cNvPr>
            <p:cNvCxnSpPr>
              <a:cxnSpLocks/>
            </p:cNvCxnSpPr>
            <p:nvPr/>
          </p:nvCxnSpPr>
          <p:spPr>
            <a:xfrm>
              <a:off x="10286853" y="1393086"/>
              <a:ext cx="21756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0166B07-7897-439E-BE65-79FA5EAAB958}"/>
                </a:ext>
              </a:extLst>
            </p:cNvPr>
            <p:cNvGrpSpPr/>
            <p:nvPr/>
          </p:nvGrpSpPr>
          <p:grpSpPr>
            <a:xfrm>
              <a:off x="10768068" y="1272348"/>
              <a:ext cx="198261" cy="120737"/>
              <a:chOff x="6731064" y="1250524"/>
              <a:chExt cx="126294" cy="56142"/>
            </a:xfrm>
            <a:grpFill/>
          </p:grpSpPr>
          <p:cxnSp>
            <p:nvCxnSpPr>
              <p:cNvPr id="32" name="Straight Connector 31">
                <a:extLst>
                  <a:ext uri="{FF2B5EF4-FFF2-40B4-BE49-F238E27FC236}">
                    <a16:creationId xmlns:a16="http://schemas.microsoft.com/office/drawing/2014/main" id="{1279D0FA-C6E3-4A14-AC75-E845B6305144}"/>
                  </a:ext>
                </a:extLst>
              </p:cNvPr>
              <p:cNvCxnSpPr>
                <a:cxnSpLocks/>
              </p:cNvCxnSpPr>
              <p:nvPr/>
            </p:nvCxnSpPr>
            <p:spPr>
              <a:xfrm>
                <a:off x="6731064" y="1306666"/>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EC0EF9-8179-4D95-894E-51BD6926EDEF}"/>
                  </a:ext>
                </a:extLst>
              </p:cNvPr>
              <p:cNvCxnSpPr>
                <a:cxnSpLocks/>
              </p:cNvCxnSpPr>
              <p:nvPr/>
            </p:nvCxnSpPr>
            <p:spPr>
              <a:xfrm>
                <a:off x="6731064" y="1252392"/>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1918A39-037A-4B1F-B6EB-B4744516035D}"/>
                  </a:ext>
                </a:extLst>
              </p:cNvPr>
              <p:cNvCxnSpPr>
                <a:cxnSpLocks/>
              </p:cNvCxnSpPr>
              <p:nvPr/>
            </p:nvCxnSpPr>
            <p:spPr>
              <a:xfrm>
                <a:off x="6855420"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D8FF58-6509-4AD0-A28D-D3614C808AA6}"/>
                  </a:ext>
                </a:extLst>
              </p:cNvPr>
              <p:cNvCxnSpPr>
                <a:cxnSpLocks/>
              </p:cNvCxnSpPr>
              <p:nvPr/>
            </p:nvCxnSpPr>
            <p:spPr>
              <a:xfrm>
                <a:off x="6734036"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9" name="Rectangle: Rounded Corners 38">
            <a:extLst>
              <a:ext uri="{FF2B5EF4-FFF2-40B4-BE49-F238E27FC236}">
                <a16:creationId xmlns:a16="http://schemas.microsoft.com/office/drawing/2014/main" id="{9F6C6D5A-0956-41B5-84EB-7E4331E30356}"/>
              </a:ext>
            </a:extLst>
          </p:cNvPr>
          <p:cNvSpPr/>
          <p:nvPr/>
        </p:nvSpPr>
        <p:spPr>
          <a:xfrm>
            <a:off x="4493391" y="1872995"/>
            <a:ext cx="2747526" cy="1810229"/>
          </a:xfrm>
          <a:prstGeom prst="roundRect">
            <a:avLst>
              <a:gd name="adj" fmla="val 6024"/>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1" name="Picture 40">
            <a:extLst>
              <a:ext uri="{FF2B5EF4-FFF2-40B4-BE49-F238E27FC236}">
                <a16:creationId xmlns:a16="http://schemas.microsoft.com/office/drawing/2014/main" id="{6A969C41-62BE-4A66-A152-D9BCD8769BB6}"/>
              </a:ext>
            </a:extLst>
          </p:cNvPr>
          <p:cNvPicPr>
            <a:picLocks noChangeAspect="1"/>
          </p:cNvPicPr>
          <p:nvPr/>
        </p:nvPicPr>
        <p:blipFill rotWithShape="1">
          <a:blip r:embed="rId3"/>
          <a:srcRect l="37121" t="11142" r="36523" b="38511"/>
          <a:stretch/>
        </p:blipFill>
        <p:spPr>
          <a:xfrm>
            <a:off x="5106616" y="2700076"/>
            <a:ext cx="768985" cy="781025"/>
          </a:xfrm>
          <a:prstGeom prst="rect">
            <a:avLst/>
          </a:prstGeom>
          <a:solidFill>
            <a:schemeClr val="tx1">
              <a:lumMod val="85000"/>
            </a:schemeClr>
          </a:solidFill>
        </p:spPr>
      </p:pic>
      <p:sp>
        <p:nvSpPr>
          <p:cNvPr id="92" name="Rectangle 91">
            <a:extLst>
              <a:ext uri="{FF2B5EF4-FFF2-40B4-BE49-F238E27FC236}">
                <a16:creationId xmlns:a16="http://schemas.microsoft.com/office/drawing/2014/main" id="{B434C1C1-B21F-46CC-9081-2ED0C533D582}"/>
              </a:ext>
            </a:extLst>
          </p:cNvPr>
          <p:cNvSpPr/>
          <p:nvPr/>
        </p:nvSpPr>
        <p:spPr>
          <a:xfrm>
            <a:off x="5329225" y="4061524"/>
            <a:ext cx="982555" cy="584775"/>
          </a:xfrm>
          <a:prstGeom prst="rect">
            <a:avLst/>
          </a:prstGeom>
          <a:solidFill>
            <a:srgbClr val="E2C200"/>
          </a:solidFill>
        </p:spPr>
        <p:txBody>
          <a:bodyPr wrap="square">
            <a:spAutoFit/>
          </a:bodyPr>
          <a:lstStyle/>
          <a:p>
            <a:pPr algn="ctr"/>
            <a:r>
              <a:rPr lang="en-GB" sz="3200" b="1" dirty="0">
                <a:solidFill>
                  <a:schemeClr val="bg1"/>
                </a:solidFill>
                <a:latin typeface="Consolas" panose="020B0609020204030204" pitchFamily="49" charset="0"/>
              </a:rPr>
              <a:t>DOM</a:t>
            </a:r>
            <a:endParaRPr lang="en-GB" sz="3200" dirty="0">
              <a:solidFill>
                <a:schemeClr val="bg1"/>
              </a:solidFill>
            </a:endParaRPr>
          </a:p>
        </p:txBody>
      </p:sp>
      <p:pic>
        <p:nvPicPr>
          <p:cNvPr id="93" name="Graphic 92" descr="Line Arrow: Clockwise curve">
            <a:extLst>
              <a:ext uri="{FF2B5EF4-FFF2-40B4-BE49-F238E27FC236}">
                <a16:creationId xmlns:a16="http://schemas.microsoft.com/office/drawing/2014/main" id="{A7C2BDEF-DF2B-4BCD-A766-1028CADC1A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232608" flipH="1" flipV="1">
            <a:off x="5494840" y="3536880"/>
            <a:ext cx="351788" cy="575702"/>
          </a:xfrm>
          <a:prstGeom prst="rect">
            <a:avLst/>
          </a:prstGeom>
        </p:spPr>
      </p:pic>
      <p:pic>
        <p:nvPicPr>
          <p:cNvPr id="94" name="Graphic 93" descr="Line Arrow: Clockwise curve">
            <a:extLst>
              <a:ext uri="{FF2B5EF4-FFF2-40B4-BE49-F238E27FC236}">
                <a16:creationId xmlns:a16="http://schemas.microsoft.com/office/drawing/2014/main" id="{270421E4-9A5B-4484-BCDC-06A6611DD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08291" flipH="1" flipV="1">
            <a:off x="5840877" y="3570943"/>
            <a:ext cx="351788" cy="575702"/>
          </a:xfrm>
          <a:prstGeom prst="rect">
            <a:avLst/>
          </a:prstGeom>
        </p:spPr>
      </p:pic>
      <p:sp>
        <p:nvSpPr>
          <p:cNvPr id="96" name="Rectangle 95">
            <a:extLst>
              <a:ext uri="{FF2B5EF4-FFF2-40B4-BE49-F238E27FC236}">
                <a16:creationId xmlns:a16="http://schemas.microsoft.com/office/drawing/2014/main" id="{3C9528FF-1F7A-4459-9374-3D704B418E0D}"/>
              </a:ext>
            </a:extLst>
          </p:cNvPr>
          <p:cNvSpPr/>
          <p:nvPr/>
        </p:nvSpPr>
        <p:spPr>
          <a:xfrm>
            <a:off x="4292927" y="5195900"/>
            <a:ext cx="3052566" cy="954107"/>
          </a:xfrm>
          <a:prstGeom prst="rect">
            <a:avLst/>
          </a:prstGeom>
        </p:spPr>
        <p:txBody>
          <a:bodyPr wrap="none">
            <a:spAutoFit/>
          </a:bodyPr>
          <a:lstStyle/>
          <a:p>
            <a:pPr algn="ctr"/>
            <a:r>
              <a:rPr lang="en-GB" sz="3200" dirty="0">
                <a:latin typeface="Segoe UI" panose="020B0502040204020203" pitchFamily="34" charset="0"/>
                <a:cs typeface="Segoe UI" panose="020B0502040204020203" pitchFamily="34" charset="0"/>
              </a:rPr>
              <a:t>Client-side</a:t>
            </a:r>
          </a:p>
          <a:p>
            <a:pPr algn="ctr"/>
            <a:r>
              <a:rPr lang="en-GB" sz="2400" dirty="0">
                <a:latin typeface="Segoe UI Light" panose="020B0502040204020203" pitchFamily="34" charset="0"/>
                <a:cs typeface="Segoe UI Light" panose="020B0502040204020203" pitchFamily="34" charset="0"/>
              </a:rPr>
              <a:t>(Blazor </a:t>
            </a:r>
            <a:r>
              <a:rPr lang="en-GB" sz="2400" dirty="0" err="1">
                <a:latin typeface="Segoe UI Light" panose="020B0502040204020203" pitchFamily="34" charset="0"/>
                <a:cs typeface="Segoe UI Light" panose="020B0502040204020203" pitchFamily="34" charset="0"/>
              </a:rPr>
              <a:t>WebAssembly</a:t>
            </a:r>
            <a:r>
              <a:rPr lang="en-GB" sz="2400" dirty="0">
                <a:latin typeface="Segoe UI Light" panose="020B0502040204020203" pitchFamily="34" charset="0"/>
                <a:cs typeface="Segoe UI Light" panose="020B0502040204020203" pitchFamily="34" charset="0"/>
              </a:rPr>
              <a:t>)</a:t>
            </a:r>
          </a:p>
        </p:txBody>
      </p:sp>
      <p:grpSp>
        <p:nvGrpSpPr>
          <p:cNvPr id="3" name="Group 2">
            <a:extLst>
              <a:ext uri="{FF2B5EF4-FFF2-40B4-BE49-F238E27FC236}">
                <a16:creationId xmlns:a16="http://schemas.microsoft.com/office/drawing/2014/main" id="{32631959-241E-4CF8-9B46-E8BD15ECF27A}"/>
              </a:ext>
            </a:extLst>
          </p:cNvPr>
          <p:cNvGrpSpPr/>
          <p:nvPr/>
        </p:nvGrpSpPr>
        <p:grpSpPr>
          <a:xfrm>
            <a:off x="4777138" y="1964455"/>
            <a:ext cx="2201634" cy="665602"/>
            <a:chOff x="1054661" y="1663008"/>
            <a:chExt cx="2044210" cy="618010"/>
          </a:xfrm>
        </p:grpSpPr>
        <p:pic>
          <p:nvPicPr>
            <p:cNvPr id="100" name="Picture 4" descr="Image result for blazor logo">
              <a:extLst>
                <a:ext uri="{FF2B5EF4-FFF2-40B4-BE49-F238E27FC236}">
                  <a16:creationId xmlns:a16="http://schemas.microsoft.com/office/drawing/2014/main" id="{9466CAFC-9B18-4CBB-A7CA-B2EA8803C7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661" y="1663008"/>
              <a:ext cx="618010" cy="618010"/>
            </a:xfrm>
            <a:prstGeom prst="rect">
              <a:avLst/>
            </a:prstGeom>
            <a:noFill/>
            <a:effectLst/>
            <a:scene3d>
              <a:camera prst="orthographicFront">
                <a:rot lat="20400000" lon="900000" rev="21180000"/>
              </a:camera>
              <a:lightRig rig="balanced" dir="t"/>
            </a:scene3d>
            <a:extLst>
              <a:ext uri="{909E8E84-426E-40DD-AFC4-6F175D3DCCD1}">
                <a14:hiddenFill xmlns:a14="http://schemas.microsoft.com/office/drawing/2010/main">
                  <a:solidFill>
                    <a:srgbClr val="FFFFFF"/>
                  </a:solidFill>
                </a14:hiddenFill>
              </a:ext>
            </a:extLst>
          </p:spPr>
        </p:pic>
        <p:grpSp>
          <p:nvGrpSpPr>
            <p:cNvPr id="101" name="Group 100">
              <a:extLst>
                <a:ext uri="{FF2B5EF4-FFF2-40B4-BE49-F238E27FC236}">
                  <a16:creationId xmlns:a16="http://schemas.microsoft.com/office/drawing/2014/main" id="{47FAD1C6-FCEC-4F47-8773-13B3D9FAE508}"/>
                </a:ext>
              </a:extLst>
            </p:cNvPr>
            <p:cNvGrpSpPr/>
            <p:nvPr/>
          </p:nvGrpSpPr>
          <p:grpSpPr>
            <a:xfrm>
              <a:off x="1737248" y="1843052"/>
              <a:ext cx="1361623" cy="320165"/>
              <a:chOff x="977953" y="2433131"/>
              <a:chExt cx="6182954" cy="1453829"/>
            </a:xfrm>
            <a:solidFill>
              <a:schemeClr val="bg1"/>
            </a:solidFill>
            <a:effectLst/>
            <a:scene3d>
              <a:camera prst="perspectiveRelaxedModerately" fov="0">
                <a:rot lat="20400000" lon="930000" rev="21276000"/>
              </a:camera>
              <a:lightRig rig="flat" dir="t"/>
            </a:scene3d>
          </p:grpSpPr>
          <p:sp>
            <p:nvSpPr>
              <p:cNvPr id="102" name="Freeform: Shape 101">
                <a:extLst>
                  <a:ext uri="{FF2B5EF4-FFF2-40B4-BE49-F238E27FC236}">
                    <a16:creationId xmlns:a16="http://schemas.microsoft.com/office/drawing/2014/main" id="{3B800490-214A-4C6A-94DB-2C81EA715E4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Freeform: Shape 102">
                <a:extLst>
                  <a:ext uri="{FF2B5EF4-FFF2-40B4-BE49-F238E27FC236}">
                    <a16:creationId xmlns:a16="http://schemas.microsoft.com/office/drawing/2014/main" id="{81DF1AB1-3686-4D07-9D85-86A210BF1328}"/>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Freeform: Shape 103">
                <a:extLst>
                  <a:ext uri="{FF2B5EF4-FFF2-40B4-BE49-F238E27FC236}">
                    <a16:creationId xmlns:a16="http://schemas.microsoft.com/office/drawing/2014/main" id="{A5D81A23-EF5A-4283-AB7B-2BE256A42A92}"/>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Freeform: Shape 104">
                <a:extLst>
                  <a:ext uri="{FF2B5EF4-FFF2-40B4-BE49-F238E27FC236}">
                    <a16:creationId xmlns:a16="http://schemas.microsoft.com/office/drawing/2014/main" id="{F07E6AAC-068A-4608-A93F-6C0E0766E0B6}"/>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 name="Freeform: Shape 105">
                <a:extLst>
                  <a:ext uri="{FF2B5EF4-FFF2-40B4-BE49-F238E27FC236}">
                    <a16:creationId xmlns:a16="http://schemas.microsoft.com/office/drawing/2014/main" id="{FFD4B61F-28FB-4DC8-9A86-398703B585AD}"/>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reeform: Shape 106">
                <a:extLst>
                  <a:ext uri="{FF2B5EF4-FFF2-40B4-BE49-F238E27FC236}">
                    <a16:creationId xmlns:a16="http://schemas.microsoft.com/office/drawing/2014/main" id="{30ACB6A2-8D3A-4FA8-8B89-970466CA3C88}"/>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5" name="Group 114">
            <a:extLst>
              <a:ext uri="{FF2B5EF4-FFF2-40B4-BE49-F238E27FC236}">
                <a16:creationId xmlns:a16="http://schemas.microsoft.com/office/drawing/2014/main" id="{A5E915A2-4F09-4AEB-A6D0-313474E467DF}"/>
              </a:ext>
            </a:extLst>
          </p:cNvPr>
          <p:cNvGrpSpPr/>
          <p:nvPr/>
        </p:nvGrpSpPr>
        <p:grpSpPr>
          <a:xfrm>
            <a:off x="5865934" y="2755558"/>
            <a:ext cx="818888" cy="693068"/>
            <a:chOff x="809408" y="5164739"/>
            <a:chExt cx="1531302" cy="1296022"/>
          </a:xfrm>
        </p:grpSpPr>
        <p:sp>
          <p:nvSpPr>
            <p:cNvPr id="116" name="Rectangle 115">
              <a:extLst>
                <a:ext uri="{FF2B5EF4-FFF2-40B4-BE49-F238E27FC236}">
                  <a16:creationId xmlns:a16="http://schemas.microsoft.com/office/drawing/2014/main" id="{95EAA4B6-5307-4CD3-A91A-F12DF9B81ADA}"/>
                </a:ext>
              </a:extLst>
            </p:cNvPr>
            <p:cNvSpPr/>
            <p:nvPr/>
          </p:nvSpPr>
          <p:spPr>
            <a:xfrm>
              <a:off x="942760" y="5164739"/>
              <a:ext cx="1319004" cy="1286740"/>
            </a:xfrm>
            <a:prstGeom prst="rect">
              <a:avLst/>
            </a:prstGeom>
            <a:solidFill>
              <a:srgbClr val="6821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7" name="Picture 116">
              <a:extLst>
                <a:ext uri="{FF2B5EF4-FFF2-40B4-BE49-F238E27FC236}">
                  <a16:creationId xmlns:a16="http://schemas.microsoft.com/office/drawing/2014/main" id="{BA5B6A6A-D782-4781-A387-C0179DDBC5E9}"/>
                </a:ext>
              </a:extLst>
            </p:cNvPr>
            <p:cNvPicPr>
              <a:picLocks noChangeAspect="1"/>
            </p:cNvPicPr>
            <p:nvPr/>
          </p:nvPicPr>
          <p:blipFill>
            <a:blip r:embed="rId7"/>
            <a:stretch>
              <a:fillRect/>
            </a:stretch>
          </p:blipFill>
          <p:spPr>
            <a:xfrm>
              <a:off x="809408" y="5451464"/>
              <a:ext cx="1531302" cy="1009297"/>
            </a:xfrm>
            <a:prstGeom prst="rect">
              <a:avLst/>
            </a:prstGeom>
          </p:spPr>
        </p:pic>
      </p:grpSp>
      <p:grpSp>
        <p:nvGrpSpPr>
          <p:cNvPr id="111" name="Group 110">
            <a:extLst>
              <a:ext uri="{FF2B5EF4-FFF2-40B4-BE49-F238E27FC236}">
                <a16:creationId xmlns:a16="http://schemas.microsoft.com/office/drawing/2014/main" id="{5CC1F109-0A53-45C0-ADDC-1C15B7901F0E}"/>
              </a:ext>
            </a:extLst>
          </p:cNvPr>
          <p:cNvGrpSpPr/>
          <p:nvPr/>
        </p:nvGrpSpPr>
        <p:grpSpPr>
          <a:xfrm>
            <a:off x="4838141" y="2418424"/>
            <a:ext cx="1928148" cy="1631894"/>
            <a:chOff x="809408" y="5164739"/>
            <a:chExt cx="1531302" cy="1296022"/>
          </a:xfrm>
        </p:grpSpPr>
        <p:sp>
          <p:nvSpPr>
            <p:cNvPr id="112" name="Rectangle 111">
              <a:extLst>
                <a:ext uri="{FF2B5EF4-FFF2-40B4-BE49-F238E27FC236}">
                  <a16:creationId xmlns:a16="http://schemas.microsoft.com/office/drawing/2014/main" id="{9013617D-88FB-4DD4-A837-986642088CF2}"/>
                </a:ext>
              </a:extLst>
            </p:cNvPr>
            <p:cNvSpPr/>
            <p:nvPr/>
          </p:nvSpPr>
          <p:spPr>
            <a:xfrm>
              <a:off x="942760" y="5164739"/>
              <a:ext cx="1319004" cy="1286740"/>
            </a:xfrm>
            <a:prstGeom prst="rect">
              <a:avLst/>
            </a:prstGeom>
            <a:solidFill>
              <a:srgbClr val="6821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3" name="Picture 112">
              <a:extLst>
                <a:ext uri="{FF2B5EF4-FFF2-40B4-BE49-F238E27FC236}">
                  <a16:creationId xmlns:a16="http://schemas.microsoft.com/office/drawing/2014/main" id="{AC577549-CDF5-4E95-8C60-C72B2004F562}"/>
                </a:ext>
              </a:extLst>
            </p:cNvPr>
            <p:cNvPicPr>
              <a:picLocks noChangeAspect="1"/>
            </p:cNvPicPr>
            <p:nvPr/>
          </p:nvPicPr>
          <p:blipFill>
            <a:blip r:embed="rId7"/>
            <a:stretch>
              <a:fillRect/>
            </a:stretch>
          </p:blipFill>
          <p:spPr>
            <a:xfrm>
              <a:off x="809408" y="5451464"/>
              <a:ext cx="1531302" cy="1009297"/>
            </a:xfrm>
            <a:prstGeom prst="rect">
              <a:avLst/>
            </a:prstGeom>
          </p:spPr>
        </p:pic>
      </p:grpSp>
    </p:spTree>
    <p:extLst>
      <p:ext uri="{BB962C8B-B14F-4D97-AF65-F5344CB8AC3E}">
        <p14:creationId xmlns:p14="http://schemas.microsoft.com/office/powerpoint/2010/main" val="18650579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1"/>
                                        </p:tgtEl>
                                      </p:cBhvr>
                                    </p:animEffect>
                                    <p:set>
                                      <p:cBhvr>
                                        <p:cTn id="7" dur="1" fill="hold">
                                          <p:stCondLst>
                                            <p:cond delay="499"/>
                                          </p:stCondLst>
                                        </p:cTn>
                                        <p:tgtEl>
                                          <p:spTgt spid="11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5"/>
                                        </p:tgtEl>
                                        <p:attrNameLst>
                                          <p:attrName>style.visibility</p:attrName>
                                        </p:attrNameLst>
                                      </p:cBhvr>
                                      <p:to>
                                        <p:strVal val="visible"/>
                                      </p:to>
                                    </p:set>
                                    <p:animEffect transition="in" filter="fade">
                                      <p:cBhvr>
                                        <p:cTn id="20" dur="500"/>
                                        <p:tgtEl>
                                          <p:spTgt spid="1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4"/>
                                        </p:tgtEl>
                                        <p:attrNameLst>
                                          <p:attrName>style.visibility</p:attrName>
                                        </p:attrNameLst>
                                      </p:cBhvr>
                                      <p:to>
                                        <p:strVal val="visible"/>
                                      </p:to>
                                    </p:set>
                                    <p:animEffect transition="in" filter="fade">
                                      <p:cBhvr>
                                        <p:cTn id="30" dur="300"/>
                                        <p:tgtEl>
                                          <p:spTgt spid="94"/>
                                        </p:tgtEl>
                                      </p:cBhvr>
                                    </p:animEffect>
                                  </p:childTnLst>
                                </p:cTn>
                              </p:par>
                            </p:childTnLst>
                          </p:cTn>
                        </p:par>
                        <p:par>
                          <p:cTn id="31" fill="hold">
                            <p:stCondLst>
                              <p:cond delay="300"/>
                            </p:stCondLst>
                            <p:childTnLst>
                              <p:par>
                                <p:cTn id="32" presetID="10" presetClass="entr" presetSubtype="0" fill="hold" grpId="0" nodeType="after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300"/>
                                        <p:tgtEl>
                                          <p:spTgt spid="92"/>
                                        </p:tgtEl>
                                      </p:cBhvr>
                                    </p:animEffect>
                                  </p:childTnLst>
                                </p:cTn>
                              </p:par>
                            </p:childTnLst>
                          </p:cTn>
                        </p:par>
                        <p:par>
                          <p:cTn id="35" fill="hold">
                            <p:stCondLst>
                              <p:cond delay="600"/>
                            </p:stCondLst>
                            <p:childTnLst>
                              <p:par>
                                <p:cTn id="36" presetID="10" presetClass="entr" presetSubtype="0" fill="hold" nodeType="after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fade">
                                      <p:cBhvr>
                                        <p:cTn id="38" dur="3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xit" presetSubtype="0" fill="hold" grpId="0" nodeType="withEffect">
                                  <p:stCondLst>
                                    <p:cond delay="0"/>
                                  </p:stCondLst>
                                  <p:childTnLst>
                                    <p:animEffect transition="out" filter="fade">
                                      <p:cBhvr>
                                        <p:cTn id="45" dur="500"/>
                                        <p:tgtEl>
                                          <p:spTgt spid="114"/>
                                        </p:tgtEl>
                                      </p:cBhvr>
                                    </p:animEffect>
                                    <p:set>
                                      <p:cBhvr>
                                        <p:cTn id="46" dur="1" fill="hold">
                                          <p:stCondLst>
                                            <p:cond delay="499"/>
                                          </p:stCondLst>
                                        </p:cTn>
                                        <p:tgtEl>
                                          <p:spTgt spid="114"/>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4" grpId="0" animBg="1"/>
      <p:bldP spid="39" grpId="0" animBg="1"/>
      <p:bldP spid="92" grpId="0" animBg="1"/>
      <p:bldP spid="9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A2245EE-4E17-44BD-A966-E6AFC6C68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782" y="397111"/>
            <a:ext cx="11488941" cy="5848046"/>
          </a:xfrm>
          <a:prstGeom prst="rect">
            <a:avLst/>
          </a:prstGeom>
        </p:spPr>
      </p:pic>
    </p:spTree>
    <p:extLst>
      <p:ext uri="{BB962C8B-B14F-4D97-AF65-F5344CB8AC3E}">
        <p14:creationId xmlns:p14="http://schemas.microsoft.com/office/powerpoint/2010/main" val="559395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9202922-902B-4490-B571-F10783182FD0}"/>
              </a:ext>
            </a:extLst>
          </p:cNvPr>
          <p:cNvSpPr/>
          <p:nvPr/>
        </p:nvSpPr>
        <p:spPr>
          <a:xfrm>
            <a:off x="371272" y="337225"/>
            <a:ext cx="4153584" cy="6141395"/>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CF81B2ED-12EA-49A5-9097-DAFE71167914}"/>
              </a:ext>
            </a:extLst>
          </p:cNvPr>
          <p:cNvGrpSpPr/>
          <p:nvPr/>
        </p:nvGrpSpPr>
        <p:grpSpPr>
          <a:xfrm>
            <a:off x="746332" y="863740"/>
            <a:ext cx="3391882" cy="3987120"/>
            <a:chOff x="6763966" y="1195734"/>
            <a:chExt cx="4748598" cy="4980107"/>
          </a:xfrm>
          <a:solidFill>
            <a:schemeClr val="tx1">
              <a:lumMod val="65000"/>
            </a:schemeClr>
          </a:solidFill>
        </p:grpSpPr>
        <p:sp>
          <p:nvSpPr>
            <p:cNvPr id="14" name="Rectangle 13">
              <a:extLst>
                <a:ext uri="{FF2B5EF4-FFF2-40B4-BE49-F238E27FC236}">
                  <a16:creationId xmlns:a16="http://schemas.microsoft.com/office/drawing/2014/main" id="{EA930F3B-B7C1-4981-A28C-BAB11A8CE158}"/>
                </a:ext>
              </a:extLst>
            </p:cNvPr>
            <p:cNvSpPr/>
            <p:nvPr/>
          </p:nvSpPr>
          <p:spPr>
            <a:xfrm>
              <a:off x="6763966" y="1195734"/>
              <a:ext cx="4748598" cy="498010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1A5A45AB-AD2F-4ACB-886A-8BA9CFE219B9}"/>
                </a:ext>
              </a:extLst>
            </p:cNvPr>
            <p:cNvSpPr/>
            <p:nvPr/>
          </p:nvSpPr>
          <p:spPr>
            <a:xfrm>
              <a:off x="6763966" y="1195735"/>
              <a:ext cx="4748598" cy="10045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761FF6B7-A9D3-48D3-989F-88B7F3FBC494}"/>
                </a:ext>
              </a:extLst>
            </p:cNvPr>
            <p:cNvSpPr/>
            <p:nvPr/>
          </p:nvSpPr>
          <p:spPr>
            <a:xfrm>
              <a:off x="7263320" y="1573391"/>
              <a:ext cx="3774150" cy="418165"/>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tx1">
                      <a:lumMod val="50000"/>
                    </a:schemeClr>
                  </a:solidFill>
                  <a:latin typeface="Consolas" panose="020B0609020204030204" pitchFamily="49" charset="0"/>
                </a:rPr>
                <a:t>https://...</a:t>
              </a:r>
            </a:p>
          </p:txBody>
        </p:sp>
        <p:sp>
          <p:nvSpPr>
            <p:cNvPr id="17" name="Rectangle 16">
              <a:extLst>
                <a:ext uri="{FF2B5EF4-FFF2-40B4-BE49-F238E27FC236}">
                  <a16:creationId xmlns:a16="http://schemas.microsoft.com/office/drawing/2014/main" id="{DBFE64C3-43DF-4009-94F1-8B6A05F50485}"/>
                </a:ext>
              </a:extLst>
            </p:cNvPr>
            <p:cNvSpPr/>
            <p:nvPr/>
          </p:nvSpPr>
          <p:spPr>
            <a:xfrm>
              <a:off x="11116043" y="1195735"/>
              <a:ext cx="396521" cy="278268"/>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8" name="Rectangle 17">
              <a:extLst>
                <a:ext uri="{FF2B5EF4-FFF2-40B4-BE49-F238E27FC236}">
                  <a16:creationId xmlns:a16="http://schemas.microsoft.com/office/drawing/2014/main" id="{00AF88F9-47B2-49C0-81FA-CBB6A98AF114}"/>
                </a:ext>
              </a:extLst>
            </p:cNvPr>
            <p:cNvSpPr/>
            <p:nvPr/>
          </p:nvSpPr>
          <p:spPr>
            <a:xfrm>
              <a:off x="10659232" y="1195735"/>
              <a:ext cx="396521" cy="278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Rectangle 18">
              <a:extLst>
                <a:ext uri="{FF2B5EF4-FFF2-40B4-BE49-F238E27FC236}">
                  <a16:creationId xmlns:a16="http://schemas.microsoft.com/office/drawing/2014/main" id="{9491885B-0B42-4C87-BA71-5D73C18F9495}"/>
                </a:ext>
              </a:extLst>
            </p:cNvPr>
            <p:cNvSpPr/>
            <p:nvPr/>
          </p:nvSpPr>
          <p:spPr>
            <a:xfrm>
              <a:off x="10197388" y="1195735"/>
              <a:ext cx="396521" cy="278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Isosceles Triangle 19">
              <a:extLst>
                <a:ext uri="{FF2B5EF4-FFF2-40B4-BE49-F238E27FC236}">
                  <a16:creationId xmlns:a16="http://schemas.microsoft.com/office/drawing/2014/main" id="{74DA7777-EDDD-496B-9B53-3FA1DDFB5A3A}"/>
                </a:ext>
              </a:extLst>
            </p:cNvPr>
            <p:cNvSpPr/>
            <p:nvPr/>
          </p:nvSpPr>
          <p:spPr>
            <a:xfrm rot="16200000">
              <a:off x="6876308" y="1698472"/>
              <a:ext cx="255155" cy="1593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a:extLst>
                <a:ext uri="{FF2B5EF4-FFF2-40B4-BE49-F238E27FC236}">
                  <a16:creationId xmlns:a16="http://schemas.microsoft.com/office/drawing/2014/main" id="{AE6FD663-86E6-4695-9A33-0A4A5F7EB746}"/>
                </a:ext>
              </a:extLst>
            </p:cNvPr>
            <p:cNvCxnSpPr>
              <a:cxnSpLocks/>
            </p:cNvCxnSpPr>
            <p:nvPr/>
          </p:nvCxnSpPr>
          <p:spPr>
            <a:xfrm>
              <a:off x="11135159" y="1650567"/>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603528-7707-4481-BE82-E71BCD4AF4E4}"/>
                </a:ext>
              </a:extLst>
            </p:cNvPr>
            <p:cNvCxnSpPr>
              <a:cxnSpLocks/>
            </p:cNvCxnSpPr>
            <p:nvPr/>
          </p:nvCxnSpPr>
          <p:spPr>
            <a:xfrm>
              <a:off x="11135159" y="1910364"/>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B4B46A-7BDF-449E-A0F7-06E4FF18121A}"/>
                </a:ext>
              </a:extLst>
            </p:cNvPr>
            <p:cNvCxnSpPr>
              <a:cxnSpLocks/>
            </p:cNvCxnSpPr>
            <p:nvPr/>
          </p:nvCxnSpPr>
          <p:spPr>
            <a:xfrm>
              <a:off x="11135159" y="1780038"/>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57C02A3-113F-4C18-AF20-69C4C45AE448}"/>
                </a:ext>
              </a:extLst>
            </p:cNvPr>
            <p:cNvGrpSpPr/>
            <p:nvPr/>
          </p:nvGrpSpPr>
          <p:grpSpPr>
            <a:xfrm>
              <a:off x="11231013" y="1272348"/>
              <a:ext cx="166584" cy="125041"/>
              <a:chOff x="7112262" y="1295498"/>
              <a:chExt cx="96702" cy="54274"/>
            </a:xfrm>
            <a:grpFill/>
          </p:grpSpPr>
          <p:cxnSp>
            <p:nvCxnSpPr>
              <p:cNvPr id="36" name="Straight Connector 35">
                <a:extLst>
                  <a:ext uri="{FF2B5EF4-FFF2-40B4-BE49-F238E27FC236}">
                    <a16:creationId xmlns:a16="http://schemas.microsoft.com/office/drawing/2014/main" id="{7E06C2D7-D846-4032-B01B-DC9A3E0E5ACD}"/>
                  </a:ext>
                </a:extLst>
              </p:cNvPr>
              <p:cNvCxnSpPr/>
              <p:nvPr/>
            </p:nvCxnSpPr>
            <p:spPr>
              <a:xfrm>
                <a:off x="7112262" y="1295498"/>
                <a:ext cx="96702"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9570461-660E-4313-B359-3DE5D4A70EBD}"/>
                  </a:ext>
                </a:extLst>
              </p:cNvPr>
              <p:cNvCxnSpPr>
                <a:cxnSpLocks/>
              </p:cNvCxnSpPr>
              <p:nvPr/>
            </p:nvCxnSpPr>
            <p:spPr>
              <a:xfrm flipH="1">
                <a:off x="7112262" y="1295498"/>
                <a:ext cx="96702"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600759E5-374F-441C-BD1D-6A7278336E3B}"/>
                </a:ext>
              </a:extLst>
            </p:cNvPr>
            <p:cNvCxnSpPr>
              <a:cxnSpLocks/>
            </p:cNvCxnSpPr>
            <p:nvPr/>
          </p:nvCxnSpPr>
          <p:spPr>
            <a:xfrm>
              <a:off x="10286853" y="1393086"/>
              <a:ext cx="21756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0166B07-7897-439E-BE65-79FA5EAAB958}"/>
                </a:ext>
              </a:extLst>
            </p:cNvPr>
            <p:cNvGrpSpPr/>
            <p:nvPr/>
          </p:nvGrpSpPr>
          <p:grpSpPr>
            <a:xfrm>
              <a:off x="10768068" y="1272348"/>
              <a:ext cx="198261" cy="120737"/>
              <a:chOff x="6731064" y="1250524"/>
              <a:chExt cx="126294" cy="56142"/>
            </a:xfrm>
            <a:grpFill/>
          </p:grpSpPr>
          <p:cxnSp>
            <p:nvCxnSpPr>
              <p:cNvPr id="32" name="Straight Connector 31">
                <a:extLst>
                  <a:ext uri="{FF2B5EF4-FFF2-40B4-BE49-F238E27FC236}">
                    <a16:creationId xmlns:a16="http://schemas.microsoft.com/office/drawing/2014/main" id="{1279D0FA-C6E3-4A14-AC75-E845B6305144}"/>
                  </a:ext>
                </a:extLst>
              </p:cNvPr>
              <p:cNvCxnSpPr>
                <a:cxnSpLocks/>
              </p:cNvCxnSpPr>
              <p:nvPr/>
            </p:nvCxnSpPr>
            <p:spPr>
              <a:xfrm>
                <a:off x="6731064" y="1306666"/>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EC0EF9-8179-4D95-894E-51BD6926EDEF}"/>
                  </a:ext>
                </a:extLst>
              </p:cNvPr>
              <p:cNvCxnSpPr>
                <a:cxnSpLocks/>
              </p:cNvCxnSpPr>
              <p:nvPr/>
            </p:nvCxnSpPr>
            <p:spPr>
              <a:xfrm>
                <a:off x="6731064" y="1252392"/>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1918A39-037A-4B1F-B6EB-B4744516035D}"/>
                  </a:ext>
                </a:extLst>
              </p:cNvPr>
              <p:cNvCxnSpPr>
                <a:cxnSpLocks/>
              </p:cNvCxnSpPr>
              <p:nvPr/>
            </p:nvCxnSpPr>
            <p:spPr>
              <a:xfrm>
                <a:off x="6855420"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D8FF58-6509-4AD0-A28D-D3614C808AA6}"/>
                  </a:ext>
                </a:extLst>
              </p:cNvPr>
              <p:cNvCxnSpPr>
                <a:cxnSpLocks/>
              </p:cNvCxnSpPr>
              <p:nvPr/>
            </p:nvCxnSpPr>
            <p:spPr>
              <a:xfrm>
                <a:off x="6734036"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9" name="Rectangle: Rounded Corners 38">
            <a:extLst>
              <a:ext uri="{FF2B5EF4-FFF2-40B4-BE49-F238E27FC236}">
                <a16:creationId xmlns:a16="http://schemas.microsoft.com/office/drawing/2014/main" id="{9F6C6D5A-0956-41B5-84EB-7E4331E30356}"/>
              </a:ext>
            </a:extLst>
          </p:cNvPr>
          <p:cNvSpPr/>
          <p:nvPr/>
        </p:nvSpPr>
        <p:spPr>
          <a:xfrm>
            <a:off x="1064391" y="1872995"/>
            <a:ext cx="2747526" cy="1810229"/>
          </a:xfrm>
          <a:prstGeom prst="roundRect">
            <a:avLst>
              <a:gd name="adj" fmla="val 6024"/>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1" name="Picture 40">
            <a:extLst>
              <a:ext uri="{FF2B5EF4-FFF2-40B4-BE49-F238E27FC236}">
                <a16:creationId xmlns:a16="http://schemas.microsoft.com/office/drawing/2014/main" id="{6A969C41-62BE-4A66-A152-D9BCD8769BB6}"/>
              </a:ext>
            </a:extLst>
          </p:cNvPr>
          <p:cNvPicPr>
            <a:picLocks noChangeAspect="1"/>
          </p:cNvPicPr>
          <p:nvPr/>
        </p:nvPicPr>
        <p:blipFill rotWithShape="1">
          <a:blip r:embed="rId3"/>
          <a:srcRect l="37121" t="11142" r="36523" b="38511"/>
          <a:stretch/>
        </p:blipFill>
        <p:spPr>
          <a:xfrm>
            <a:off x="1677616" y="2700076"/>
            <a:ext cx="768985" cy="781025"/>
          </a:xfrm>
          <a:prstGeom prst="rect">
            <a:avLst/>
          </a:prstGeom>
          <a:solidFill>
            <a:schemeClr val="tx1">
              <a:lumMod val="85000"/>
            </a:schemeClr>
          </a:solidFill>
        </p:spPr>
      </p:pic>
      <p:sp>
        <p:nvSpPr>
          <p:cNvPr id="92" name="Rectangle 91">
            <a:extLst>
              <a:ext uri="{FF2B5EF4-FFF2-40B4-BE49-F238E27FC236}">
                <a16:creationId xmlns:a16="http://schemas.microsoft.com/office/drawing/2014/main" id="{B434C1C1-B21F-46CC-9081-2ED0C533D582}"/>
              </a:ext>
            </a:extLst>
          </p:cNvPr>
          <p:cNvSpPr/>
          <p:nvPr/>
        </p:nvSpPr>
        <p:spPr>
          <a:xfrm>
            <a:off x="1900225" y="4061524"/>
            <a:ext cx="982555" cy="584775"/>
          </a:xfrm>
          <a:prstGeom prst="rect">
            <a:avLst/>
          </a:prstGeom>
          <a:solidFill>
            <a:srgbClr val="E2C200"/>
          </a:solidFill>
        </p:spPr>
        <p:txBody>
          <a:bodyPr wrap="square">
            <a:spAutoFit/>
          </a:bodyPr>
          <a:lstStyle/>
          <a:p>
            <a:pPr algn="ctr"/>
            <a:r>
              <a:rPr lang="en-GB" sz="3200" b="1" dirty="0">
                <a:solidFill>
                  <a:schemeClr val="bg1"/>
                </a:solidFill>
                <a:latin typeface="Consolas" panose="020B0609020204030204" pitchFamily="49" charset="0"/>
              </a:rPr>
              <a:t>DOM</a:t>
            </a:r>
            <a:endParaRPr lang="en-GB" sz="3200" dirty="0">
              <a:solidFill>
                <a:schemeClr val="bg1"/>
              </a:solidFill>
            </a:endParaRPr>
          </a:p>
        </p:txBody>
      </p:sp>
      <p:pic>
        <p:nvPicPr>
          <p:cNvPr id="93" name="Graphic 92" descr="Line Arrow: Clockwise curve">
            <a:extLst>
              <a:ext uri="{FF2B5EF4-FFF2-40B4-BE49-F238E27FC236}">
                <a16:creationId xmlns:a16="http://schemas.microsoft.com/office/drawing/2014/main" id="{A7C2BDEF-DF2B-4BCD-A766-1028CADC1A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232608" flipH="1" flipV="1">
            <a:off x="2065840" y="3536880"/>
            <a:ext cx="351788" cy="575702"/>
          </a:xfrm>
          <a:prstGeom prst="rect">
            <a:avLst/>
          </a:prstGeom>
        </p:spPr>
      </p:pic>
      <p:pic>
        <p:nvPicPr>
          <p:cNvPr id="94" name="Graphic 93" descr="Line Arrow: Clockwise curve">
            <a:extLst>
              <a:ext uri="{FF2B5EF4-FFF2-40B4-BE49-F238E27FC236}">
                <a16:creationId xmlns:a16="http://schemas.microsoft.com/office/drawing/2014/main" id="{270421E4-9A5B-4484-BCDC-06A6611DD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08291" flipH="1" flipV="1">
            <a:off x="2411877" y="3570943"/>
            <a:ext cx="351788" cy="575702"/>
          </a:xfrm>
          <a:prstGeom prst="rect">
            <a:avLst/>
          </a:prstGeom>
        </p:spPr>
      </p:pic>
      <p:sp>
        <p:nvSpPr>
          <p:cNvPr id="96" name="Rectangle 95">
            <a:extLst>
              <a:ext uri="{FF2B5EF4-FFF2-40B4-BE49-F238E27FC236}">
                <a16:creationId xmlns:a16="http://schemas.microsoft.com/office/drawing/2014/main" id="{3C9528FF-1F7A-4459-9374-3D704B418E0D}"/>
              </a:ext>
            </a:extLst>
          </p:cNvPr>
          <p:cNvSpPr/>
          <p:nvPr/>
        </p:nvSpPr>
        <p:spPr>
          <a:xfrm>
            <a:off x="863927" y="5195900"/>
            <a:ext cx="3052566" cy="954107"/>
          </a:xfrm>
          <a:prstGeom prst="rect">
            <a:avLst/>
          </a:prstGeom>
        </p:spPr>
        <p:txBody>
          <a:bodyPr wrap="none">
            <a:spAutoFit/>
          </a:bodyPr>
          <a:lstStyle/>
          <a:p>
            <a:pPr algn="ctr"/>
            <a:r>
              <a:rPr lang="en-GB" sz="3200" dirty="0">
                <a:latin typeface="Segoe UI" panose="020B0502040204020203" pitchFamily="34" charset="0"/>
                <a:cs typeface="Segoe UI" panose="020B0502040204020203" pitchFamily="34" charset="0"/>
              </a:rPr>
              <a:t>Client-side</a:t>
            </a:r>
          </a:p>
          <a:p>
            <a:pPr algn="ctr"/>
            <a:r>
              <a:rPr lang="en-GB" sz="2400" dirty="0">
                <a:latin typeface="Segoe UI Light" panose="020B0502040204020203" pitchFamily="34" charset="0"/>
                <a:cs typeface="Segoe UI Light" panose="020B0502040204020203" pitchFamily="34" charset="0"/>
              </a:rPr>
              <a:t>(Blazor </a:t>
            </a:r>
            <a:r>
              <a:rPr lang="en-GB" sz="2400" dirty="0" err="1">
                <a:latin typeface="Segoe UI Light" panose="020B0502040204020203" pitchFamily="34" charset="0"/>
                <a:cs typeface="Segoe UI Light" panose="020B0502040204020203" pitchFamily="34" charset="0"/>
              </a:rPr>
              <a:t>WebAssembly</a:t>
            </a:r>
            <a:r>
              <a:rPr lang="en-GB" sz="2400" dirty="0">
                <a:latin typeface="Segoe UI Light" panose="020B0502040204020203" pitchFamily="34" charset="0"/>
                <a:cs typeface="Segoe UI Light" panose="020B0502040204020203" pitchFamily="34" charset="0"/>
              </a:rPr>
              <a:t>)</a:t>
            </a:r>
          </a:p>
        </p:txBody>
      </p:sp>
      <p:grpSp>
        <p:nvGrpSpPr>
          <p:cNvPr id="3" name="Group 2">
            <a:extLst>
              <a:ext uri="{FF2B5EF4-FFF2-40B4-BE49-F238E27FC236}">
                <a16:creationId xmlns:a16="http://schemas.microsoft.com/office/drawing/2014/main" id="{32631959-241E-4CF8-9B46-E8BD15ECF27A}"/>
              </a:ext>
            </a:extLst>
          </p:cNvPr>
          <p:cNvGrpSpPr/>
          <p:nvPr/>
        </p:nvGrpSpPr>
        <p:grpSpPr>
          <a:xfrm>
            <a:off x="1348138" y="1964455"/>
            <a:ext cx="2201634" cy="665602"/>
            <a:chOff x="1054661" y="1663008"/>
            <a:chExt cx="2044210" cy="618010"/>
          </a:xfrm>
        </p:grpSpPr>
        <p:pic>
          <p:nvPicPr>
            <p:cNvPr id="100" name="Picture 4" descr="Image result for blazor logo">
              <a:extLst>
                <a:ext uri="{FF2B5EF4-FFF2-40B4-BE49-F238E27FC236}">
                  <a16:creationId xmlns:a16="http://schemas.microsoft.com/office/drawing/2014/main" id="{9466CAFC-9B18-4CBB-A7CA-B2EA8803C7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661" y="1663008"/>
              <a:ext cx="618010" cy="618010"/>
            </a:xfrm>
            <a:prstGeom prst="rect">
              <a:avLst/>
            </a:prstGeom>
            <a:noFill/>
            <a:effectLst/>
            <a:scene3d>
              <a:camera prst="orthographicFront">
                <a:rot lat="20400000" lon="900000" rev="21180000"/>
              </a:camera>
              <a:lightRig rig="balanced" dir="t"/>
            </a:scene3d>
            <a:extLst>
              <a:ext uri="{909E8E84-426E-40DD-AFC4-6F175D3DCCD1}">
                <a14:hiddenFill xmlns:a14="http://schemas.microsoft.com/office/drawing/2010/main">
                  <a:solidFill>
                    <a:srgbClr val="FFFFFF"/>
                  </a:solidFill>
                </a14:hiddenFill>
              </a:ext>
            </a:extLst>
          </p:spPr>
        </p:pic>
        <p:grpSp>
          <p:nvGrpSpPr>
            <p:cNvPr id="101" name="Group 100">
              <a:extLst>
                <a:ext uri="{FF2B5EF4-FFF2-40B4-BE49-F238E27FC236}">
                  <a16:creationId xmlns:a16="http://schemas.microsoft.com/office/drawing/2014/main" id="{47FAD1C6-FCEC-4F47-8773-13B3D9FAE508}"/>
                </a:ext>
              </a:extLst>
            </p:cNvPr>
            <p:cNvGrpSpPr/>
            <p:nvPr/>
          </p:nvGrpSpPr>
          <p:grpSpPr>
            <a:xfrm>
              <a:off x="1737248" y="1843052"/>
              <a:ext cx="1361623" cy="320165"/>
              <a:chOff x="977953" y="2433131"/>
              <a:chExt cx="6182954" cy="1453829"/>
            </a:xfrm>
            <a:solidFill>
              <a:schemeClr val="bg1"/>
            </a:solidFill>
            <a:effectLst/>
            <a:scene3d>
              <a:camera prst="perspectiveRelaxedModerately" fov="0">
                <a:rot lat="20400000" lon="930000" rev="21276000"/>
              </a:camera>
              <a:lightRig rig="flat" dir="t"/>
            </a:scene3d>
          </p:grpSpPr>
          <p:sp>
            <p:nvSpPr>
              <p:cNvPr id="102" name="Freeform: Shape 101">
                <a:extLst>
                  <a:ext uri="{FF2B5EF4-FFF2-40B4-BE49-F238E27FC236}">
                    <a16:creationId xmlns:a16="http://schemas.microsoft.com/office/drawing/2014/main" id="{3B800490-214A-4C6A-94DB-2C81EA715E4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Freeform: Shape 102">
                <a:extLst>
                  <a:ext uri="{FF2B5EF4-FFF2-40B4-BE49-F238E27FC236}">
                    <a16:creationId xmlns:a16="http://schemas.microsoft.com/office/drawing/2014/main" id="{81DF1AB1-3686-4D07-9D85-86A210BF1328}"/>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Freeform: Shape 103">
                <a:extLst>
                  <a:ext uri="{FF2B5EF4-FFF2-40B4-BE49-F238E27FC236}">
                    <a16:creationId xmlns:a16="http://schemas.microsoft.com/office/drawing/2014/main" id="{A5D81A23-EF5A-4283-AB7B-2BE256A42A92}"/>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Freeform: Shape 104">
                <a:extLst>
                  <a:ext uri="{FF2B5EF4-FFF2-40B4-BE49-F238E27FC236}">
                    <a16:creationId xmlns:a16="http://schemas.microsoft.com/office/drawing/2014/main" id="{F07E6AAC-068A-4608-A93F-6C0E0766E0B6}"/>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 name="Freeform: Shape 105">
                <a:extLst>
                  <a:ext uri="{FF2B5EF4-FFF2-40B4-BE49-F238E27FC236}">
                    <a16:creationId xmlns:a16="http://schemas.microsoft.com/office/drawing/2014/main" id="{FFD4B61F-28FB-4DC8-9A86-398703B585AD}"/>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reeform: Shape 106">
                <a:extLst>
                  <a:ext uri="{FF2B5EF4-FFF2-40B4-BE49-F238E27FC236}">
                    <a16:creationId xmlns:a16="http://schemas.microsoft.com/office/drawing/2014/main" id="{30ACB6A2-8D3A-4FA8-8B89-970466CA3C88}"/>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43" name="Rectangle: Rounded Corners 42">
            <a:extLst>
              <a:ext uri="{FF2B5EF4-FFF2-40B4-BE49-F238E27FC236}">
                <a16:creationId xmlns:a16="http://schemas.microsoft.com/office/drawing/2014/main" id="{830B7101-DA40-4691-B3F0-DB82C3611A20}"/>
              </a:ext>
            </a:extLst>
          </p:cNvPr>
          <p:cNvSpPr/>
          <p:nvPr/>
        </p:nvSpPr>
        <p:spPr>
          <a:xfrm>
            <a:off x="5016905" y="337225"/>
            <a:ext cx="6723600" cy="6141395"/>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8" name="Group 57">
            <a:extLst>
              <a:ext uri="{FF2B5EF4-FFF2-40B4-BE49-F238E27FC236}">
                <a16:creationId xmlns:a16="http://schemas.microsoft.com/office/drawing/2014/main" id="{4858DC99-157C-4BFE-9BBB-2A5D211D3254}"/>
              </a:ext>
            </a:extLst>
          </p:cNvPr>
          <p:cNvGrpSpPr/>
          <p:nvPr/>
        </p:nvGrpSpPr>
        <p:grpSpPr>
          <a:xfrm>
            <a:off x="8958028" y="1025866"/>
            <a:ext cx="2485513" cy="3668646"/>
            <a:chOff x="6763966" y="1195735"/>
            <a:chExt cx="4748598" cy="4582317"/>
          </a:xfrm>
        </p:grpSpPr>
        <p:sp>
          <p:nvSpPr>
            <p:cNvPr id="59" name="Rectangle 58">
              <a:extLst>
                <a:ext uri="{FF2B5EF4-FFF2-40B4-BE49-F238E27FC236}">
                  <a16:creationId xmlns:a16="http://schemas.microsoft.com/office/drawing/2014/main" id="{17C901FE-4C58-4C09-B98D-FF1F79A557D7}"/>
                </a:ext>
              </a:extLst>
            </p:cNvPr>
            <p:cNvSpPr/>
            <p:nvPr/>
          </p:nvSpPr>
          <p:spPr>
            <a:xfrm>
              <a:off x="6763966" y="1195735"/>
              <a:ext cx="4748598" cy="458231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00A8F3DD-52A7-4251-A6B4-EFA3B4EE0129}"/>
                </a:ext>
              </a:extLst>
            </p:cNvPr>
            <p:cNvSpPr/>
            <p:nvPr/>
          </p:nvSpPr>
          <p:spPr>
            <a:xfrm>
              <a:off x="6763966" y="1195735"/>
              <a:ext cx="4748598" cy="1004505"/>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81E90805-5616-4729-BC63-CED5805A1B5C}"/>
                </a:ext>
              </a:extLst>
            </p:cNvPr>
            <p:cNvSpPr/>
            <p:nvPr/>
          </p:nvSpPr>
          <p:spPr>
            <a:xfrm>
              <a:off x="7427549" y="1573394"/>
              <a:ext cx="3456573" cy="409506"/>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tx1">
                      <a:lumMod val="50000"/>
                    </a:schemeClr>
                  </a:solidFill>
                  <a:latin typeface="Consolas" panose="020B0609020204030204" pitchFamily="49" charset="0"/>
                </a:rPr>
                <a:t>https://...</a:t>
              </a:r>
            </a:p>
          </p:txBody>
        </p:sp>
        <p:sp>
          <p:nvSpPr>
            <p:cNvPr id="62" name="Rectangle 61">
              <a:extLst>
                <a:ext uri="{FF2B5EF4-FFF2-40B4-BE49-F238E27FC236}">
                  <a16:creationId xmlns:a16="http://schemas.microsoft.com/office/drawing/2014/main" id="{1718E3E3-442A-4484-8B30-A79A61BAA30C}"/>
                </a:ext>
              </a:extLst>
            </p:cNvPr>
            <p:cNvSpPr/>
            <p:nvPr/>
          </p:nvSpPr>
          <p:spPr>
            <a:xfrm>
              <a:off x="11116043" y="1195735"/>
              <a:ext cx="396521" cy="278268"/>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63" name="Rectangle 62">
              <a:extLst>
                <a:ext uri="{FF2B5EF4-FFF2-40B4-BE49-F238E27FC236}">
                  <a16:creationId xmlns:a16="http://schemas.microsoft.com/office/drawing/2014/main" id="{A851CE92-4927-424A-9ED6-21CA711F2581}"/>
                </a:ext>
              </a:extLst>
            </p:cNvPr>
            <p:cNvSpPr/>
            <p:nvPr/>
          </p:nvSpPr>
          <p:spPr>
            <a:xfrm>
              <a:off x="10659232" y="1195735"/>
              <a:ext cx="396521" cy="278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64" name="Rectangle 63">
              <a:extLst>
                <a:ext uri="{FF2B5EF4-FFF2-40B4-BE49-F238E27FC236}">
                  <a16:creationId xmlns:a16="http://schemas.microsoft.com/office/drawing/2014/main" id="{F5E4675B-496C-4845-9B2D-63DB078B9F8B}"/>
                </a:ext>
              </a:extLst>
            </p:cNvPr>
            <p:cNvSpPr/>
            <p:nvPr/>
          </p:nvSpPr>
          <p:spPr>
            <a:xfrm>
              <a:off x="10197388" y="1195735"/>
              <a:ext cx="396521" cy="278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65" name="Isosceles Triangle 64">
              <a:extLst>
                <a:ext uri="{FF2B5EF4-FFF2-40B4-BE49-F238E27FC236}">
                  <a16:creationId xmlns:a16="http://schemas.microsoft.com/office/drawing/2014/main" id="{17164175-DCB5-4408-9921-F4D3DDA80D5B}"/>
                </a:ext>
              </a:extLst>
            </p:cNvPr>
            <p:cNvSpPr/>
            <p:nvPr/>
          </p:nvSpPr>
          <p:spPr>
            <a:xfrm rot="16200000">
              <a:off x="6956868" y="1617910"/>
              <a:ext cx="255154" cy="3204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6" name="Straight Connector 65">
              <a:extLst>
                <a:ext uri="{FF2B5EF4-FFF2-40B4-BE49-F238E27FC236}">
                  <a16:creationId xmlns:a16="http://schemas.microsoft.com/office/drawing/2014/main" id="{76687FB4-2E72-4866-B44C-022366EAE2B9}"/>
                </a:ext>
              </a:extLst>
            </p:cNvPr>
            <p:cNvCxnSpPr>
              <a:cxnSpLocks/>
            </p:cNvCxnSpPr>
            <p:nvPr/>
          </p:nvCxnSpPr>
          <p:spPr>
            <a:xfrm>
              <a:off x="11017123" y="1650567"/>
              <a:ext cx="396975"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8A9D0C-DA78-4B8F-B856-86655AC21B0F}"/>
                </a:ext>
              </a:extLst>
            </p:cNvPr>
            <p:cNvCxnSpPr>
              <a:cxnSpLocks/>
            </p:cNvCxnSpPr>
            <p:nvPr/>
          </p:nvCxnSpPr>
          <p:spPr>
            <a:xfrm>
              <a:off x="11017123" y="1910364"/>
              <a:ext cx="396975"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50DB3C2-7AF3-48B8-8624-ECD6C20C0D90}"/>
                </a:ext>
              </a:extLst>
            </p:cNvPr>
            <p:cNvCxnSpPr>
              <a:cxnSpLocks/>
            </p:cNvCxnSpPr>
            <p:nvPr/>
          </p:nvCxnSpPr>
          <p:spPr>
            <a:xfrm>
              <a:off x="11017123" y="1780037"/>
              <a:ext cx="396975"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46C94868-D156-46C1-83AA-D8D1D4C52669}"/>
                </a:ext>
              </a:extLst>
            </p:cNvPr>
            <p:cNvGrpSpPr/>
            <p:nvPr/>
          </p:nvGrpSpPr>
          <p:grpSpPr>
            <a:xfrm>
              <a:off x="11231013" y="1272348"/>
              <a:ext cx="166584" cy="125041"/>
              <a:chOff x="7112262" y="1295498"/>
              <a:chExt cx="96702" cy="54274"/>
            </a:xfrm>
          </p:grpSpPr>
          <p:cxnSp>
            <p:nvCxnSpPr>
              <p:cNvPr id="76" name="Straight Connector 75">
                <a:extLst>
                  <a:ext uri="{FF2B5EF4-FFF2-40B4-BE49-F238E27FC236}">
                    <a16:creationId xmlns:a16="http://schemas.microsoft.com/office/drawing/2014/main" id="{B079A37E-C1CA-4738-815D-C9BAB437B38C}"/>
                  </a:ext>
                </a:extLst>
              </p:cNvPr>
              <p:cNvCxnSpPr/>
              <p:nvPr/>
            </p:nvCxnSpPr>
            <p:spPr>
              <a:xfrm>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4C1E68C-5745-4679-A987-1C4C45900B39}"/>
                  </a:ext>
                </a:extLst>
              </p:cNvPr>
              <p:cNvCxnSpPr>
                <a:cxnSpLocks/>
              </p:cNvCxnSpPr>
              <p:nvPr/>
            </p:nvCxnSpPr>
            <p:spPr>
              <a:xfrm flipH="1">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0" name="Straight Connector 69">
              <a:extLst>
                <a:ext uri="{FF2B5EF4-FFF2-40B4-BE49-F238E27FC236}">
                  <a16:creationId xmlns:a16="http://schemas.microsoft.com/office/drawing/2014/main" id="{EA928D4D-7FFB-44B4-9010-B7BE509CEBB5}"/>
                </a:ext>
              </a:extLst>
            </p:cNvPr>
            <p:cNvCxnSpPr>
              <a:cxnSpLocks/>
            </p:cNvCxnSpPr>
            <p:nvPr/>
          </p:nvCxnSpPr>
          <p:spPr>
            <a:xfrm>
              <a:off x="10286853" y="1393086"/>
              <a:ext cx="2175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53BB5158-B192-4A56-B95E-EAE3335316EB}"/>
                </a:ext>
              </a:extLst>
            </p:cNvPr>
            <p:cNvGrpSpPr/>
            <p:nvPr/>
          </p:nvGrpSpPr>
          <p:grpSpPr>
            <a:xfrm>
              <a:off x="10768068" y="1272348"/>
              <a:ext cx="198261" cy="120737"/>
              <a:chOff x="6731064" y="1250524"/>
              <a:chExt cx="126294" cy="56142"/>
            </a:xfrm>
          </p:grpSpPr>
          <p:cxnSp>
            <p:nvCxnSpPr>
              <p:cNvPr id="72" name="Straight Connector 71">
                <a:extLst>
                  <a:ext uri="{FF2B5EF4-FFF2-40B4-BE49-F238E27FC236}">
                    <a16:creationId xmlns:a16="http://schemas.microsoft.com/office/drawing/2014/main" id="{0F2CA768-1E52-47E0-B40E-7F59CDA75ECF}"/>
                  </a:ext>
                </a:extLst>
              </p:cNvPr>
              <p:cNvCxnSpPr>
                <a:cxnSpLocks/>
              </p:cNvCxnSpPr>
              <p:nvPr/>
            </p:nvCxnSpPr>
            <p:spPr>
              <a:xfrm>
                <a:off x="6731064" y="1306666"/>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D5450F0-81B1-4EFE-8432-11C1723F7FC7}"/>
                  </a:ext>
                </a:extLst>
              </p:cNvPr>
              <p:cNvCxnSpPr>
                <a:cxnSpLocks/>
              </p:cNvCxnSpPr>
              <p:nvPr/>
            </p:nvCxnSpPr>
            <p:spPr>
              <a:xfrm>
                <a:off x="6731064" y="1252392"/>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2DE5FD9-86ED-47DC-B7A0-1BCA5552A469}"/>
                  </a:ext>
                </a:extLst>
              </p:cNvPr>
              <p:cNvCxnSpPr>
                <a:cxnSpLocks/>
              </p:cNvCxnSpPr>
              <p:nvPr/>
            </p:nvCxnSpPr>
            <p:spPr>
              <a:xfrm>
                <a:off x="6855420"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BABD4B3-7000-469B-8318-7D3702B03659}"/>
                  </a:ext>
                </a:extLst>
              </p:cNvPr>
              <p:cNvCxnSpPr>
                <a:cxnSpLocks/>
              </p:cNvCxnSpPr>
              <p:nvPr/>
            </p:nvCxnSpPr>
            <p:spPr>
              <a:xfrm>
                <a:off x="6734036"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1" name="Rectangle 80">
            <a:extLst>
              <a:ext uri="{FF2B5EF4-FFF2-40B4-BE49-F238E27FC236}">
                <a16:creationId xmlns:a16="http://schemas.microsoft.com/office/drawing/2014/main" id="{F19569B5-4FE2-4F04-8577-C0D6514F7838}"/>
              </a:ext>
            </a:extLst>
          </p:cNvPr>
          <p:cNvSpPr/>
          <p:nvPr/>
        </p:nvSpPr>
        <p:spPr>
          <a:xfrm>
            <a:off x="9660606" y="2789195"/>
            <a:ext cx="982555" cy="584775"/>
          </a:xfrm>
          <a:prstGeom prst="rect">
            <a:avLst/>
          </a:prstGeom>
          <a:solidFill>
            <a:srgbClr val="E2C200"/>
          </a:solidFill>
        </p:spPr>
        <p:txBody>
          <a:bodyPr wrap="square">
            <a:spAutoFit/>
          </a:bodyPr>
          <a:lstStyle/>
          <a:p>
            <a:pPr algn="ctr"/>
            <a:r>
              <a:rPr lang="en-GB" sz="3200" b="1" dirty="0">
                <a:solidFill>
                  <a:schemeClr val="bg1"/>
                </a:solidFill>
                <a:latin typeface="Consolas" panose="020B0609020204030204" pitchFamily="49" charset="0"/>
              </a:rPr>
              <a:t>DOM</a:t>
            </a:r>
            <a:endParaRPr lang="en-GB" sz="3200" dirty="0">
              <a:solidFill>
                <a:schemeClr val="bg1"/>
              </a:solidFill>
            </a:endParaRPr>
          </a:p>
        </p:txBody>
      </p:sp>
      <p:sp>
        <p:nvSpPr>
          <p:cNvPr id="82" name="Rectangle 81">
            <a:extLst>
              <a:ext uri="{FF2B5EF4-FFF2-40B4-BE49-F238E27FC236}">
                <a16:creationId xmlns:a16="http://schemas.microsoft.com/office/drawing/2014/main" id="{E6ACB2C9-13A9-497C-B8BD-9AD236CA0F9F}"/>
              </a:ext>
            </a:extLst>
          </p:cNvPr>
          <p:cNvSpPr/>
          <p:nvPr/>
        </p:nvSpPr>
        <p:spPr>
          <a:xfrm>
            <a:off x="7179924" y="5187686"/>
            <a:ext cx="2223237" cy="954107"/>
          </a:xfrm>
          <a:prstGeom prst="rect">
            <a:avLst/>
          </a:prstGeom>
        </p:spPr>
        <p:txBody>
          <a:bodyPr wrap="none">
            <a:spAutoFit/>
          </a:bodyPr>
          <a:lstStyle/>
          <a:p>
            <a:pPr algn="ctr"/>
            <a:r>
              <a:rPr lang="en-GB" sz="3200" dirty="0">
                <a:latin typeface="Segoe UI" panose="020B0502040204020203" pitchFamily="34" charset="0"/>
                <a:cs typeface="Segoe UI" panose="020B0502040204020203" pitchFamily="34" charset="0"/>
              </a:rPr>
              <a:t>Server-side</a:t>
            </a:r>
          </a:p>
          <a:p>
            <a:pPr algn="ctr"/>
            <a:r>
              <a:rPr lang="en-GB" sz="2400" dirty="0">
                <a:latin typeface="Segoe UI Light" panose="020B0502040204020203" pitchFamily="34" charset="0"/>
                <a:cs typeface="Segoe UI Light" panose="020B0502040204020203" pitchFamily="34" charset="0"/>
              </a:rPr>
              <a:t>(Blazor Server)</a:t>
            </a:r>
          </a:p>
        </p:txBody>
      </p:sp>
      <p:grpSp>
        <p:nvGrpSpPr>
          <p:cNvPr id="11" name="Group 10">
            <a:extLst>
              <a:ext uri="{FF2B5EF4-FFF2-40B4-BE49-F238E27FC236}">
                <a16:creationId xmlns:a16="http://schemas.microsoft.com/office/drawing/2014/main" id="{E7C6651F-75D5-487C-99A7-E277C9D3F3FB}"/>
              </a:ext>
            </a:extLst>
          </p:cNvPr>
          <p:cNvGrpSpPr/>
          <p:nvPr/>
        </p:nvGrpSpPr>
        <p:grpSpPr>
          <a:xfrm>
            <a:off x="5309285" y="1316013"/>
            <a:ext cx="2575963" cy="2522288"/>
            <a:chOff x="5309285" y="1316013"/>
            <a:chExt cx="2575963" cy="2522288"/>
          </a:xfrm>
        </p:grpSpPr>
        <p:grpSp>
          <p:nvGrpSpPr>
            <p:cNvPr id="44" name="Group 43">
              <a:extLst>
                <a:ext uri="{FF2B5EF4-FFF2-40B4-BE49-F238E27FC236}">
                  <a16:creationId xmlns:a16="http://schemas.microsoft.com/office/drawing/2014/main" id="{C737BE9A-D112-4C92-B257-94A44E40101B}"/>
                </a:ext>
              </a:extLst>
            </p:cNvPr>
            <p:cNvGrpSpPr/>
            <p:nvPr/>
          </p:nvGrpSpPr>
          <p:grpSpPr>
            <a:xfrm>
              <a:off x="5309285" y="1316013"/>
              <a:ext cx="2575963" cy="2522288"/>
              <a:chOff x="4799493" y="278079"/>
              <a:chExt cx="2764953" cy="2707341"/>
            </a:xfrm>
          </p:grpSpPr>
          <p:pic>
            <p:nvPicPr>
              <p:cNvPr id="45" name="Graphic 44" descr="Server">
                <a:extLst>
                  <a:ext uri="{FF2B5EF4-FFF2-40B4-BE49-F238E27FC236}">
                    <a16:creationId xmlns:a16="http://schemas.microsoft.com/office/drawing/2014/main" id="{C0432D0D-5FD9-4D44-9EC0-1FDD6C4702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39004" y="278079"/>
                <a:ext cx="2485931" cy="2485931"/>
              </a:xfrm>
              <a:prstGeom prst="rect">
                <a:avLst/>
              </a:prstGeom>
            </p:spPr>
          </p:pic>
          <p:pic>
            <p:nvPicPr>
              <p:cNvPr id="46" name="Picture 45">
                <a:extLst>
                  <a:ext uri="{FF2B5EF4-FFF2-40B4-BE49-F238E27FC236}">
                    <a16:creationId xmlns:a16="http://schemas.microsoft.com/office/drawing/2014/main" id="{3D6427EE-14D0-42FB-A21C-69AE40809767}"/>
                  </a:ext>
                </a:extLst>
              </p:cNvPr>
              <p:cNvPicPr>
                <a:picLocks noChangeAspect="1"/>
              </p:cNvPicPr>
              <p:nvPr/>
            </p:nvPicPr>
            <p:blipFill>
              <a:blip r:embed="rId9"/>
              <a:stretch>
                <a:fillRect/>
              </a:stretch>
            </p:blipFill>
            <p:spPr>
              <a:xfrm>
                <a:off x="4799493" y="1144964"/>
                <a:ext cx="2764953" cy="1840456"/>
              </a:xfrm>
              <a:prstGeom prst="rect">
                <a:avLst/>
              </a:prstGeom>
              <a:effectLst/>
            </p:spPr>
          </p:pic>
          <p:sp>
            <p:nvSpPr>
              <p:cNvPr id="47" name="Freeform: Shape 46">
                <a:extLst>
                  <a:ext uri="{FF2B5EF4-FFF2-40B4-BE49-F238E27FC236}">
                    <a16:creationId xmlns:a16="http://schemas.microsoft.com/office/drawing/2014/main" id="{661E80C5-381F-4637-BCF6-E1D30E90F64F}"/>
                  </a:ext>
                </a:extLst>
              </p:cNvPr>
              <p:cNvSpPr/>
              <p:nvPr/>
            </p:nvSpPr>
            <p:spPr>
              <a:xfrm>
                <a:off x="4901994" y="1326999"/>
                <a:ext cx="2539831" cy="1535111"/>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8" name="Group 47">
                <a:extLst>
                  <a:ext uri="{FF2B5EF4-FFF2-40B4-BE49-F238E27FC236}">
                    <a16:creationId xmlns:a16="http://schemas.microsoft.com/office/drawing/2014/main" id="{4E0F4224-B621-471C-A1AF-9E0074E4E4CB}"/>
                  </a:ext>
                </a:extLst>
              </p:cNvPr>
              <p:cNvGrpSpPr/>
              <p:nvPr/>
            </p:nvGrpSpPr>
            <p:grpSpPr>
              <a:xfrm>
                <a:off x="6156515" y="1502122"/>
                <a:ext cx="730079" cy="617904"/>
                <a:chOff x="809408" y="5164739"/>
                <a:chExt cx="1531302" cy="1296022"/>
              </a:xfrm>
            </p:grpSpPr>
            <p:sp>
              <p:nvSpPr>
                <p:cNvPr id="56" name="Rectangle 55">
                  <a:extLst>
                    <a:ext uri="{FF2B5EF4-FFF2-40B4-BE49-F238E27FC236}">
                      <a16:creationId xmlns:a16="http://schemas.microsoft.com/office/drawing/2014/main" id="{9E14A523-951D-4FA1-ACD3-B68003CA7432}"/>
                    </a:ext>
                  </a:extLst>
                </p:cNvPr>
                <p:cNvSpPr/>
                <p:nvPr/>
              </p:nvSpPr>
              <p:spPr>
                <a:xfrm>
                  <a:off x="942760" y="5164739"/>
                  <a:ext cx="1319004" cy="1286740"/>
                </a:xfrm>
                <a:prstGeom prst="rect">
                  <a:avLst/>
                </a:prstGeom>
                <a:solidFill>
                  <a:srgbClr val="6821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7" name="Picture 56">
                  <a:extLst>
                    <a:ext uri="{FF2B5EF4-FFF2-40B4-BE49-F238E27FC236}">
                      <a16:creationId xmlns:a16="http://schemas.microsoft.com/office/drawing/2014/main" id="{F3E3286F-BA90-4C50-B047-3FC0EB8D4847}"/>
                    </a:ext>
                  </a:extLst>
                </p:cNvPr>
                <p:cNvPicPr>
                  <a:picLocks noChangeAspect="1"/>
                </p:cNvPicPr>
                <p:nvPr/>
              </p:nvPicPr>
              <p:blipFill>
                <a:blip r:embed="rId10"/>
                <a:stretch>
                  <a:fillRect/>
                </a:stretch>
              </p:blipFill>
              <p:spPr>
                <a:xfrm>
                  <a:off x="809408" y="5451464"/>
                  <a:ext cx="1531302" cy="1009297"/>
                </a:xfrm>
                <a:prstGeom prst="rect">
                  <a:avLst/>
                </a:prstGeom>
              </p:spPr>
            </p:pic>
          </p:grpSp>
        </p:grpSp>
        <p:grpSp>
          <p:nvGrpSpPr>
            <p:cNvPr id="89" name="Group 88">
              <a:extLst>
                <a:ext uri="{FF2B5EF4-FFF2-40B4-BE49-F238E27FC236}">
                  <a16:creationId xmlns:a16="http://schemas.microsoft.com/office/drawing/2014/main" id="{C7491EB1-0F53-4E48-8162-8C5B2087015D}"/>
                </a:ext>
              </a:extLst>
            </p:cNvPr>
            <p:cNvGrpSpPr/>
            <p:nvPr/>
          </p:nvGrpSpPr>
          <p:grpSpPr>
            <a:xfrm>
              <a:off x="5573561" y="3004090"/>
              <a:ext cx="1961680" cy="593059"/>
              <a:chOff x="1054661" y="1663008"/>
              <a:chExt cx="2044210" cy="618010"/>
            </a:xfrm>
          </p:grpSpPr>
          <p:pic>
            <p:nvPicPr>
              <p:cNvPr id="90" name="Picture 4" descr="Image result for blazor logo">
                <a:extLst>
                  <a:ext uri="{FF2B5EF4-FFF2-40B4-BE49-F238E27FC236}">
                    <a16:creationId xmlns:a16="http://schemas.microsoft.com/office/drawing/2014/main" id="{8238275C-E83E-483C-8E76-F46F336AF5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661" y="1663008"/>
                <a:ext cx="618010" cy="618010"/>
              </a:xfrm>
              <a:prstGeom prst="rect">
                <a:avLst/>
              </a:prstGeom>
              <a:noFill/>
              <a:effectLst/>
              <a:scene3d>
                <a:camera prst="orthographicFront">
                  <a:rot lat="20400000" lon="900000" rev="21180000"/>
                </a:camera>
                <a:lightRig rig="balanced" dir="t"/>
              </a:scene3d>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7D24838F-EFD5-4631-A5A4-5C5FDC3C2A05}"/>
                  </a:ext>
                </a:extLst>
              </p:cNvPr>
              <p:cNvGrpSpPr/>
              <p:nvPr/>
            </p:nvGrpSpPr>
            <p:grpSpPr>
              <a:xfrm>
                <a:off x="1737248" y="1843052"/>
                <a:ext cx="1361623" cy="320165"/>
                <a:chOff x="977953" y="2433131"/>
                <a:chExt cx="6182954" cy="1453829"/>
              </a:xfrm>
              <a:solidFill>
                <a:schemeClr val="bg1"/>
              </a:solidFill>
              <a:effectLst/>
              <a:scene3d>
                <a:camera prst="perspectiveRelaxedModerately" fov="0">
                  <a:rot lat="20400000" lon="930000" rev="21276000"/>
                </a:camera>
                <a:lightRig rig="flat" dir="t"/>
              </a:scene3d>
            </p:grpSpPr>
            <p:sp>
              <p:nvSpPr>
                <p:cNvPr id="95" name="Freeform: Shape 94">
                  <a:extLst>
                    <a:ext uri="{FF2B5EF4-FFF2-40B4-BE49-F238E27FC236}">
                      <a16:creationId xmlns:a16="http://schemas.microsoft.com/office/drawing/2014/main" id="{578F2797-DEBC-4727-8D56-1D71914A2166}"/>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Freeform: Shape 96">
                  <a:extLst>
                    <a:ext uri="{FF2B5EF4-FFF2-40B4-BE49-F238E27FC236}">
                      <a16:creationId xmlns:a16="http://schemas.microsoft.com/office/drawing/2014/main" id="{3C3AE134-6D8E-4ADB-85E6-1E2C2ACBA66C}"/>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Shape 97">
                  <a:extLst>
                    <a:ext uri="{FF2B5EF4-FFF2-40B4-BE49-F238E27FC236}">
                      <a16:creationId xmlns:a16="http://schemas.microsoft.com/office/drawing/2014/main" id="{199F70CF-D4BE-485D-B86D-54D21DE3A60D}"/>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Freeform: Shape 98">
                  <a:extLst>
                    <a:ext uri="{FF2B5EF4-FFF2-40B4-BE49-F238E27FC236}">
                      <a16:creationId xmlns:a16="http://schemas.microsoft.com/office/drawing/2014/main" id="{1A035023-1B2D-4DED-9843-F06BB29E1FF4}"/>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 name="Freeform: Shape 107">
                  <a:extLst>
                    <a:ext uri="{FF2B5EF4-FFF2-40B4-BE49-F238E27FC236}">
                      <a16:creationId xmlns:a16="http://schemas.microsoft.com/office/drawing/2014/main" id="{3DD26202-049B-4501-97C4-CC67D1E1E227}"/>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07D5F350-4568-4C23-9A67-9DDC5B8E21B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10" name="Rectangle 9">
            <a:extLst>
              <a:ext uri="{FF2B5EF4-FFF2-40B4-BE49-F238E27FC236}">
                <a16:creationId xmlns:a16="http://schemas.microsoft.com/office/drawing/2014/main" id="{25DB7129-0355-4697-9009-30E21FA63082}"/>
              </a:ext>
            </a:extLst>
          </p:cNvPr>
          <p:cNvSpPr/>
          <p:nvPr/>
        </p:nvSpPr>
        <p:spPr>
          <a:xfrm>
            <a:off x="8017184" y="2864227"/>
            <a:ext cx="891591" cy="369332"/>
          </a:xfrm>
          <a:prstGeom prst="rect">
            <a:avLst/>
          </a:prstGeom>
        </p:spPr>
        <p:txBody>
          <a:bodyPr wrap="none">
            <a:spAutoFit/>
          </a:bodyPr>
          <a:lstStyle/>
          <a:p>
            <a:r>
              <a:rPr lang="en-GB" dirty="0" err="1">
                <a:latin typeface="Segoe UI Light" panose="020B0502040204020203" pitchFamily="34" charset="0"/>
                <a:cs typeface="Segoe UI Light" panose="020B0502040204020203" pitchFamily="34" charset="0"/>
              </a:rPr>
              <a:t>SignalR</a:t>
            </a:r>
            <a:endParaRPr lang="en-GB" dirty="0"/>
          </a:p>
        </p:txBody>
      </p:sp>
      <p:grpSp>
        <p:nvGrpSpPr>
          <p:cNvPr id="116" name="Group 115">
            <a:extLst>
              <a:ext uri="{FF2B5EF4-FFF2-40B4-BE49-F238E27FC236}">
                <a16:creationId xmlns:a16="http://schemas.microsoft.com/office/drawing/2014/main" id="{9F4EBE79-A088-4156-B2C6-920A2B5D7032}"/>
              </a:ext>
            </a:extLst>
          </p:cNvPr>
          <p:cNvGrpSpPr/>
          <p:nvPr/>
        </p:nvGrpSpPr>
        <p:grpSpPr>
          <a:xfrm>
            <a:off x="2426510" y="2755558"/>
            <a:ext cx="818888" cy="693068"/>
            <a:chOff x="809408" y="5164739"/>
            <a:chExt cx="1531302" cy="1296022"/>
          </a:xfrm>
        </p:grpSpPr>
        <p:sp>
          <p:nvSpPr>
            <p:cNvPr id="117" name="Rectangle 116">
              <a:extLst>
                <a:ext uri="{FF2B5EF4-FFF2-40B4-BE49-F238E27FC236}">
                  <a16:creationId xmlns:a16="http://schemas.microsoft.com/office/drawing/2014/main" id="{208D7CC1-3DD9-4ECD-B6D1-041A7402BEB6}"/>
                </a:ext>
              </a:extLst>
            </p:cNvPr>
            <p:cNvSpPr/>
            <p:nvPr/>
          </p:nvSpPr>
          <p:spPr>
            <a:xfrm>
              <a:off x="942760" y="5164739"/>
              <a:ext cx="1319004" cy="1286740"/>
            </a:xfrm>
            <a:prstGeom prst="rect">
              <a:avLst/>
            </a:prstGeom>
            <a:solidFill>
              <a:srgbClr val="6821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8" name="Picture 117">
              <a:extLst>
                <a:ext uri="{FF2B5EF4-FFF2-40B4-BE49-F238E27FC236}">
                  <a16:creationId xmlns:a16="http://schemas.microsoft.com/office/drawing/2014/main" id="{D12D4C1E-542F-45B2-83F1-6C4407A5CCF0}"/>
                </a:ext>
              </a:extLst>
            </p:cNvPr>
            <p:cNvPicPr>
              <a:picLocks noChangeAspect="1"/>
            </p:cNvPicPr>
            <p:nvPr/>
          </p:nvPicPr>
          <p:blipFill>
            <a:blip r:embed="rId10"/>
            <a:stretch>
              <a:fillRect/>
            </a:stretch>
          </p:blipFill>
          <p:spPr>
            <a:xfrm>
              <a:off x="809408" y="5451464"/>
              <a:ext cx="1531302" cy="1009297"/>
            </a:xfrm>
            <a:prstGeom prst="rect">
              <a:avLst/>
            </a:prstGeom>
          </p:spPr>
        </p:pic>
      </p:grpSp>
      <p:grpSp>
        <p:nvGrpSpPr>
          <p:cNvPr id="78" name="Group 77">
            <a:extLst>
              <a:ext uri="{FF2B5EF4-FFF2-40B4-BE49-F238E27FC236}">
                <a16:creationId xmlns:a16="http://schemas.microsoft.com/office/drawing/2014/main" id="{CF57852F-9CFD-43A4-83E9-81862E3D01CD}"/>
              </a:ext>
            </a:extLst>
          </p:cNvPr>
          <p:cNvGrpSpPr/>
          <p:nvPr/>
        </p:nvGrpSpPr>
        <p:grpSpPr>
          <a:xfrm rot="4844571">
            <a:off x="7713455" y="2064358"/>
            <a:ext cx="1720783" cy="2025024"/>
            <a:chOff x="5103079" y="1984490"/>
            <a:chExt cx="2234242" cy="2359769"/>
          </a:xfrm>
        </p:grpSpPr>
        <p:pic>
          <p:nvPicPr>
            <p:cNvPr id="79" name="Graphic 78" descr="Line Arrow: Clockwise curve">
              <a:extLst>
                <a:ext uri="{FF2B5EF4-FFF2-40B4-BE49-F238E27FC236}">
                  <a16:creationId xmlns:a16="http://schemas.microsoft.com/office/drawing/2014/main" id="{23553E86-119F-4DEA-84F6-262C4CB3B5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232608">
              <a:off x="5955476" y="2082877"/>
              <a:ext cx="1381845" cy="2261382"/>
            </a:xfrm>
            <a:prstGeom prst="rect">
              <a:avLst/>
            </a:prstGeom>
            <a:effectLst/>
          </p:spPr>
        </p:pic>
        <p:pic>
          <p:nvPicPr>
            <p:cNvPr id="80" name="Graphic 79" descr="Line Arrow: Clockwise curve">
              <a:extLst>
                <a:ext uri="{FF2B5EF4-FFF2-40B4-BE49-F238E27FC236}">
                  <a16:creationId xmlns:a16="http://schemas.microsoft.com/office/drawing/2014/main" id="{170C17A8-F8D6-4588-A50D-C9666AFF02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232608" flipH="1" flipV="1">
              <a:off x="5103079" y="1984490"/>
              <a:ext cx="1381843" cy="2261384"/>
            </a:xfrm>
            <a:prstGeom prst="rect">
              <a:avLst/>
            </a:prstGeom>
            <a:effectLst/>
          </p:spPr>
        </p:pic>
      </p:grpSp>
    </p:spTree>
    <p:extLst>
      <p:ext uri="{BB962C8B-B14F-4D97-AF65-F5344CB8AC3E}">
        <p14:creationId xmlns:p14="http://schemas.microsoft.com/office/powerpoint/2010/main" val="8124736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300"/>
                                        <p:tgtEl>
                                          <p:spTgt spid="58"/>
                                        </p:tgtEl>
                                      </p:cBhvr>
                                    </p:animEffect>
                                  </p:childTnLst>
                                </p:cTn>
                              </p:par>
                            </p:childTnLst>
                          </p:cTn>
                        </p:par>
                        <p:par>
                          <p:cTn id="21" fill="hold">
                            <p:stCondLst>
                              <p:cond delay="300"/>
                            </p:stCondLst>
                            <p:childTnLst>
                              <p:par>
                                <p:cTn id="22" presetID="10" presetClass="entr" presetSubtype="0" fill="hold" grpId="0" nodeType="after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300"/>
                                        <p:tgtEl>
                                          <p:spTgt spid="81"/>
                                        </p:tgtEl>
                                      </p:cBhvr>
                                    </p:animEffect>
                                  </p:childTnLst>
                                </p:cTn>
                              </p:par>
                            </p:childTnLst>
                          </p:cTn>
                        </p:par>
                        <p:par>
                          <p:cTn id="25" fill="hold">
                            <p:stCondLst>
                              <p:cond delay="600"/>
                            </p:stCondLst>
                            <p:childTnLst>
                              <p:par>
                                <p:cTn id="26" presetID="10" presetClass="entr" presetSubtype="0" fill="hold" nodeType="after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childTnLst>
                          </p:cTn>
                        </p:par>
                        <p:par>
                          <p:cTn id="29" fill="hold">
                            <p:stCondLst>
                              <p:cond delay="11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81" grpId="0" animBg="1"/>
      <p:bldP spid="82"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7C35364-E515-4A38-B0B3-4B5F43BA0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91" y="431258"/>
            <a:ext cx="11254218" cy="5522070"/>
          </a:xfrm>
          <a:prstGeom prst="rect">
            <a:avLst/>
          </a:prstGeom>
        </p:spPr>
      </p:pic>
    </p:spTree>
    <p:extLst>
      <p:ext uri="{BB962C8B-B14F-4D97-AF65-F5344CB8AC3E}">
        <p14:creationId xmlns:p14="http://schemas.microsoft.com/office/powerpoint/2010/main" val="308869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9202922-902B-4490-B571-F10783182FD0}"/>
              </a:ext>
            </a:extLst>
          </p:cNvPr>
          <p:cNvSpPr/>
          <p:nvPr/>
        </p:nvSpPr>
        <p:spPr>
          <a:xfrm>
            <a:off x="371272" y="444797"/>
            <a:ext cx="5479694" cy="2704799"/>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Rounded Corners 42">
            <a:extLst>
              <a:ext uri="{FF2B5EF4-FFF2-40B4-BE49-F238E27FC236}">
                <a16:creationId xmlns:a16="http://schemas.microsoft.com/office/drawing/2014/main" id="{830B7101-DA40-4691-B3F0-DB82C3611A20}"/>
              </a:ext>
            </a:extLst>
          </p:cNvPr>
          <p:cNvSpPr/>
          <p:nvPr/>
        </p:nvSpPr>
        <p:spPr>
          <a:xfrm>
            <a:off x="6260811" y="444797"/>
            <a:ext cx="5479694" cy="2704799"/>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701DE9D4-E8CE-493B-B3C0-D6662C69B59D}"/>
              </a:ext>
            </a:extLst>
          </p:cNvPr>
          <p:cNvSpPr/>
          <p:nvPr/>
        </p:nvSpPr>
        <p:spPr>
          <a:xfrm>
            <a:off x="1584836" y="689640"/>
            <a:ext cx="3052566" cy="954107"/>
          </a:xfrm>
          <a:prstGeom prst="rect">
            <a:avLst/>
          </a:prstGeom>
        </p:spPr>
        <p:txBody>
          <a:bodyPr wrap="none">
            <a:spAutoFit/>
          </a:bodyPr>
          <a:lstStyle/>
          <a:p>
            <a:pPr algn="ctr"/>
            <a:r>
              <a:rPr lang="en-GB" sz="3200" dirty="0">
                <a:latin typeface="Segoe UI" panose="020B0502040204020203" pitchFamily="34" charset="0"/>
                <a:cs typeface="Segoe UI" panose="020B0502040204020203" pitchFamily="34" charset="0"/>
              </a:rPr>
              <a:t>Client-side</a:t>
            </a:r>
          </a:p>
          <a:p>
            <a:pPr algn="ctr"/>
            <a:r>
              <a:rPr lang="en-GB" sz="2400" dirty="0">
                <a:latin typeface="Segoe UI Light" panose="020B0502040204020203" pitchFamily="34" charset="0"/>
                <a:cs typeface="Segoe UI Light" panose="020B0502040204020203" pitchFamily="34" charset="0"/>
              </a:rPr>
              <a:t>(Blazor </a:t>
            </a:r>
            <a:r>
              <a:rPr lang="en-GB" sz="2400" dirty="0" err="1">
                <a:latin typeface="Segoe UI Light" panose="020B0502040204020203" pitchFamily="34" charset="0"/>
                <a:cs typeface="Segoe UI Light" panose="020B0502040204020203" pitchFamily="34" charset="0"/>
              </a:rPr>
              <a:t>WebAssembly</a:t>
            </a:r>
            <a:r>
              <a:rPr lang="en-GB" sz="2400" dirty="0">
                <a:latin typeface="Segoe UI Light" panose="020B0502040204020203" pitchFamily="34" charset="0"/>
                <a:cs typeface="Segoe UI Light" panose="020B0502040204020203" pitchFamily="34" charset="0"/>
              </a:rPr>
              <a:t>)</a:t>
            </a:r>
          </a:p>
        </p:txBody>
      </p:sp>
      <p:sp>
        <p:nvSpPr>
          <p:cNvPr id="110" name="Rectangle 109">
            <a:extLst>
              <a:ext uri="{FF2B5EF4-FFF2-40B4-BE49-F238E27FC236}">
                <a16:creationId xmlns:a16="http://schemas.microsoft.com/office/drawing/2014/main" id="{5D639F9C-882D-4834-92EC-2082B7629FF1}"/>
              </a:ext>
            </a:extLst>
          </p:cNvPr>
          <p:cNvSpPr/>
          <p:nvPr/>
        </p:nvSpPr>
        <p:spPr>
          <a:xfrm>
            <a:off x="7889039" y="689640"/>
            <a:ext cx="2223237" cy="954107"/>
          </a:xfrm>
          <a:prstGeom prst="rect">
            <a:avLst/>
          </a:prstGeom>
        </p:spPr>
        <p:txBody>
          <a:bodyPr wrap="none">
            <a:spAutoFit/>
          </a:bodyPr>
          <a:lstStyle/>
          <a:p>
            <a:pPr algn="ctr"/>
            <a:r>
              <a:rPr lang="en-GB" sz="3200" dirty="0">
                <a:latin typeface="Segoe UI" panose="020B0502040204020203" pitchFamily="34" charset="0"/>
                <a:cs typeface="Segoe UI" panose="020B0502040204020203" pitchFamily="34" charset="0"/>
              </a:rPr>
              <a:t>Server-side</a:t>
            </a:r>
          </a:p>
          <a:p>
            <a:pPr algn="ctr"/>
            <a:r>
              <a:rPr lang="en-GB" sz="2400" dirty="0">
                <a:latin typeface="Segoe UI Light" panose="020B0502040204020203" pitchFamily="34" charset="0"/>
                <a:cs typeface="Segoe UI Light" panose="020B0502040204020203" pitchFamily="34" charset="0"/>
              </a:rPr>
              <a:t>(Blazor Server)</a:t>
            </a:r>
          </a:p>
        </p:txBody>
      </p:sp>
      <p:sp>
        <p:nvSpPr>
          <p:cNvPr id="2" name="Rectangle 1">
            <a:extLst>
              <a:ext uri="{FF2B5EF4-FFF2-40B4-BE49-F238E27FC236}">
                <a16:creationId xmlns:a16="http://schemas.microsoft.com/office/drawing/2014/main" id="{6E3EB243-FB88-4182-B434-65E88A08BE27}"/>
              </a:ext>
            </a:extLst>
          </p:cNvPr>
          <p:cNvSpPr/>
          <p:nvPr/>
        </p:nvSpPr>
        <p:spPr>
          <a:xfrm>
            <a:off x="1387606" y="1981173"/>
            <a:ext cx="3447034" cy="830997"/>
          </a:xfrm>
          <a:prstGeom prst="rect">
            <a:avLst/>
          </a:prstGeom>
        </p:spPr>
        <p:txBody>
          <a:bodyPr wrap="none">
            <a:spAutoFit/>
          </a:bodyPr>
          <a:lstStyle/>
          <a:p>
            <a:pPr algn="ctr"/>
            <a:r>
              <a:rPr lang="en-GB" sz="2400" dirty="0">
                <a:latin typeface="Segoe UI Semibold" panose="020B0702040204020203" pitchFamily="34" charset="0"/>
                <a:cs typeface="Segoe UI Semibold" panose="020B0702040204020203" pitchFamily="34" charset="0"/>
              </a:rPr>
              <a:t>Shipped</a:t>
            </a:r>
          </a:p>
          <a:p>
            <a:pPr algn="ctr"/>
            <a:r>
              <a:rPr lang="en-GB" sz="2400" dirty="0">
                <a:latin typeface="Segoe UI Light" panose="020B0502040204020203" pitchFamily="34" charset="0"/>
                <a:cs typeface="Segoe UI Light" panose="020B0502040204020203" pitchFamily="34" charset="0"/>
              </a:rPr>
              <a:t>Released in .NET Core 3.1</a:t>
            </a:r>
          </a:p>
        </p:txBody>
      </p:sp>
      <p:sp>
        <p:nvSpPr>
          <p:cNvPr id="111" name="Rectangle 110">
            <a:extLst>
              <a:ext uri="{FF2B5EF4-FFF2-40B4-BE49-F238E27FC236}">
                <a16:creationId xmlns:a16="http://schemas.microsoft.com/office/drawing/2014/main" id="{127236CB-B1FE-46D4-8386-91220BB0E1CF}"/>
              </a:ext>
            </a:extLst>
          </p:cNvPr>
          <p:cNvSpPr/>
          <p:nvPr/>
        </p:nvSpPr>
        <p:spPr>
          <a:xfrm>
            <a:off x="7252299" y="1981172"/>
            <a:ext cx="3496727" cy="830997"/>
          </a:xfrm>
          <a:prstGeom prst="rect">
            <a:avLst/>
          </a:prstGeom>
        </p:spPr>
        <p:txBody>
          <a:bodyPr wrap="none">
            <a:spAutoFit/>
          </a:bodyPr>
          <a:lstStyle/>
          <a:p>
            <a:pPr algn="ctr"/>
            <a:r>
              <a:rPr lang="en-GB" sz="2400" dirty="0">
                <a:latin typeface="Segoe UI Semibold" panose="020B0702040204020203" pitchFamily="34" charset="0"/>
                <a:cs typeface="Segoe UI Semibold" panose="020B0702040204020203" pitchFamily="34" charset="0"/>
              </a:rPr>
              <a:t>Shipped</a:t>
            </a:r>
          </a:p>
          <a:p>
            <a:pPr algn="ctr"/>
            <a:r>
              <a:rPr lang="en-GB" sz="2400" dirty="0">
                <a:latin typeface="Segoe UI Light" panose="020B0502040204020203" pitchFamily="34" charset="0"/>
                <a:cs typeface="Segoe UI Light" panose="020B0502040204020203" pitchFamily="34" charset="0"/>
              </a:rPr>
              <a:t>Released in .NET Core 3.0</a:t>
            </a:r>
          </a:p>
        </p:txBody>
      </p:sp>
      <p:grpSp>
        <p:nvGrpSpPr>
          <p:cNvPr id="113" name="Group 112">
            <a:extLst>
              <a:ext uri="{FF2B5EF4-FFF2-40B4-BE49-F238E27FC236}">
                <a16:creationId xmlns:a16="http://schemas.microsoft.com/office/drawing/2014/main" id="{5EB054CE-83B3-4F9A-B5AE-6A8BE4FFEBC4}"/>
              </a:ext>
            </a:extLst>
          </p:cNvPr>
          <p:cNvGrpSpPr/>
          <p:nvPr/>
        </p:nvGrpSpPr>
        <p:grpSpPr>
          <a:xfrm rot="21335611">
            <a:off x="1211373" y="2868934"/>
            <a:ext cx="4597047" cy="3372654"/>
            <a:chOff x="5966019" y="1381618"/>
            <a:chExt cx="4597047" cy="3372654"/>
          </a:xfrm>
        </p:grpSpPr>
        <p:grpSp>
          <p:nvGrpSpPr>
            <p:cNvPr id="114" name="Group 113">
              <a:extLst>
                <a:ext uri="{FF2B5EF4-FFF2-40B4-BE49-F238E27FC236}">
                  <a16:creationId xmlns:a16="http://schemas.microsoft.com/office/drawing/2014/main" id="{6263EA18-EC10-45DF-A7E8-BA9C068F9483}"/>
                </a:ext>
              </a:extLst>
            </p:cNvPr>
            <p:cNvGrpSpPr/>
            <p:nvPr/>
          </p:nvGrpSpPr>
          <p:grpSpPr>
            <a:xfrm>
              <a:off x="5966019" y="1381618"/>
              <a:ext cx="4597047" cy="3372654"/>
              <a:chOff x="6289779" y="595318"/>
              <a:chExt cx="4964936" cy="3939325"/>
            </a:xfrm>
          </p:grpSpPr>
          <p:sp>
            <p:nvSpPr>
              <p:cNvPr id="119" name="Flowchart: Stored Data 2">
                <a:extLst>
                  <a:ext uri="{FF2B5EF4-FFF2-40B4-BE49-F238E27FC236}">
                    <a16:creationId xmlns:a16="http://schemas.microsoft.com/office/drawing/2014/main" id="{6A635557-B932-4EC5-A719-7A6A93CACF35}"/>
                  </a:ext>
                </a:extLst>
              </p:cNvPr>
              <p:cNvSpPr/>
              <p:nvPr/>
            </p:nvSpPr>
            <p:spPr>
              <a:xfrm>
                <a:off x="6289779" y="602750"/>
                <a:ext cx="4763157" cy="393189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2 w 10445"/>
                  <a:gd name="connsiteY0" fmla="*/ 0 h 10000"/>
                  <a:gd name="connsiteX1" fmla="*/ 10445 w 10445"/>
                  <a:gd name="connsiteY1" fmla="*/ 0 h 10000"/>
                  <a:gd name="connsiteX2" fmla="*/ 8778 w 10445"/>
                  <a:gd name="connsiteY2" fmla="*/ 5000 h 10000"/>
                  <a:gd name="connsiteX3" fmla="*/ 10445 w 10445"/>
                  <a:gd name="connsiteY3" fmla="*/ 10000 h 10000"/>
                  <a:gd name="connsiteX4" fmla="*/ 2112 w 10445"/>
                  <a:gd name="connsiteY4" fmla="*/ 10000 h 10000"/>
                  <a:gd name="connsiteX5" fmla="*/ 445 w 10445"/>
                  <a:gd name="connsiteY5" fmla="*/ 5000 h 10000"/>
                  <a:gd name="connsiteX6" fmla="*/ 492 w 10445"/>
                  <a:gd name="connsiteY6" fmla="*/ 0 h 10000"/>
                  <a:gd name="connsiteX0" fmla="*/ 194 w 10147"/>
                  <a:gd name="connsiteY0" fmla="*/ 0 h 10000"/>
                  <a:gd name="connsiteX1" fmla="*/ 10147 w 10147"/>
                  <a:gd name="connsiteY1" fmla="*/ 0 h 10000"/>
                  <a:gd name="connsiteX2" fmla="*/ 8480 w 10147"/>
                  <a:gd name="connsiteY2" fmla="*/ 5000 h 10000"/>
                  <a:gd name="connsiteX3" fmla="*/ 10147 w 10147"/>
                  <a:gd name="connsiteY3" fmla="*/ 10000 h 10000"/>
                  <a:gd name="connsiteX4" fmla="*/ 1814 w 10147"/>
                  <a:gd name="connsiteY4" fmla="*/ 10000 h 10000"/>
                  <a:gd name="connsiteX5" fmla="*/ 147 w 10147"/>
                  <a:gd name="connsiteY5" fmla="*/ 5000 h 10000"/>
                  <a:gd name="connsiteX6" fmla="*/ 194 w 10147"/>
                  <a:gd name="connsiteY6" fmla="*/ 0 h 10000"/>
                  <a:gd name="connsiteX0" fmla="*/ 135 w 10088"/>
                  <a:gd name="connsiteY0" fmla="*/ 0 h 10000"/>
                  <a:gd name="connsiteX1" fmla="*/ 10088 w 10088"/>
                  <a:gd name="connsiteY1" fmla="*/ 0 h 10000"/>
                  <a:gd name="connsiteX2" fmla="*/ 8421 w 10088"/>
                  <a:gd name="connsiteY2" fmla="*/ 5000 h 10000"/>
                  <a:gd name="connsiteX3" fmla="*/ 10088 w 10088"/>
                  <a:gd name="connsiteY3" fmla="*/ 10000 h 10000"/>
                  <a:gd name="connsiteX4" fmla="*/ 1755 w 10088"/>
                  <a:gd name="connsiteY4" fmla="*/ 10000 h 10000"/>
                  <a:gd name="connsiteX5" fmla="*/ 189 w 10088"/>
                  <a:gd name="connsiteY5" fmla="*/ 5815 h 10000"/>
                  <a:gd name="connsiteX6" fmla="*/ 135 w 10088"/>
                  <a:gd name="connsiteY6" fmla="*/ 0 h 10000"/>
                  <a:gd name="connsiteX0" fmla="*/ 64 w 10017"/>
                  <a:gd name="connsiteY0" fmla="*/ 0 h 10000"/>
                  <a:gd name="connsiteX1" fmla="*/ 10017 w 10017"/>
                  <a:gd name="connsiteY1" fmla="*/ 0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628 w 10017"/>
                  <a:gd name="connsiteY2" fmla="*/ 4959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628 w 10017"/>
                  <a:gd name="connsiteY2" fmla="*/ 4959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577 w 10017"/>
                  <a:gd name="connsiteY2" fmla="*/ 447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577 w 10017"/>
                  <a:gd name="connsiteY2" fmla="*/ 447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498 w 10017"/>
                  <a:gd name="connsiteY2" fmla="*/ 4617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498 w 10017"/>
                  <a:gd name="connsiteY2" fmla="*/ 4617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99 w 10052"/>
                  <a:gd name="connsiteY0" fmla="*/ 0 h 10016"/>
                  <a:gd name="connsiteX1" fmla="*/ 8255 w 10052"/>
                  <a:gd name="connsiteY1" fmla="*/ 163 h 10016"/>
                  <a:gd name="connsiteX2" fmla="*/ 8533 w 10052"/>
                  <a:gd name="connsiteY2" fmla="*/ 4617 h 10016"/>
                  <a:gd name="connsiteX3" fmla="*/ 10052 w 10052"/>
                  <a:gd name="connsiteY3" fmla="*/ 10000 h 10016"/>
                  <a:gd name="connsiteX4" fmla="*/ 1098 w 10052"/>
                  <a:gd name="connsiteY4" fmla="*/ 10016 h 10016"/>
                  <a:gd name="connsiteX5" fmla="*/ 153 w 10052"/>
                  <a:gd name="connsiteY5" fmla="*/ 5815 h 10016"/>
                  <a:gd name="connsiteX6" fmla="*/ 99 w 10052"/>
                  <a:gd name="connsiteY6" fmla="*/ 0 h 10016"/>
                  <a:gd name="connsiteX0" fmla="*/ 99 w 10052"/>
                  <a:gd name="connsiteY0" fmla="*/ 0 h 10016"/>
                  <a:gd name="connsiteX1" fmla="*/ 8255 w 10052"/>
                  <a:gd name="connsiteY1" fmla="*/ 163 h 10016"/>
                  <a:gd name="connsiteX2" fmla="*/ 8533 w 10052"/>
                  <a:gd name="connsiteY2" fmla="*/ 4617 h 10016"/>
                  <a:gd name="connsiteX3" fmla="*/ 10052 w 10052"/>
                  <a:gd name="connsiteY3" fmla="*/ 10000 h 10016"/>
                  <a:gd name="connsiteX4" fmla="*/ 1098 w 10052"/>
                  <a:gd name="connsiteY4" fmla="*/ 10016 h 10016"/>
                  <a:gd name="connsiteX5" fmla="*/ 153 w 10052"/>
                  <a:gd name="connsiteY5" fmla="*/ 5815 h 10016"/>
                  <a:gd name="connsiteX6" fmla="*/ 99 w 10052"/>
                  <a:gd name="connsiteY6" fmla="*/ 0 h 10016"/>
                  <a:gd name="connsiteX0" fmla="*/ 99 w 9487"/>
                  <a:gd name="connsiteY0" fmla="*/ 0 h 10016"/>
                  <a:gd name="connsiteX1" fmla="*/ 8255 w 9487"/>
                  <a:gd name="connsiteY1" fmla="*/ 163 h 10016"/>
                  <a:gd name="connsiteX2" fmla="*/ 8533 w 9487"/>
                  <a:gd name="connsiteY2" fmla="*/ 4617 h 10016"/>
                  <a:gd name="connsiteX3" fmla="*/ 9487 w 9487"/>
                  <a:gd name="connsiteY3" fmla="*/ 9935 h 10016"/>
                  <a:gd name="connsiteX4" fmla="*/ 1098 w 9487"/>
                  <a:gd name="connsiteY4" fmla="*/ 10016 h 10016"/>
                  <a:gd name="connsiteX5" fmla="*/ 153 w 9487"/>
                  <a:gd name="connsiteY5" fmla="*/ 5815 h 10016"/>
                  <a:gd name="connsiteX6" fmla="*/ 99 w 9487"/>
                  <a:gd name="connsiteY6" fmla="*/ 0 h 10016"/>
                  <a:gd name="connsiteX0" fmla="*/ 104 w 10000"/>
                  <a:gd name="connsiteY0" fmla="*/ 0 h 10000"/>
                  <a:gd name="connsiteX1" fmla="*/ 8701 w 10000"/>
                  <a:gd name="connsiteY1" fmla="*/ 163 h 10000"/>
                  <a:gd name="connsiteX2" fmla="*/ 8994 w 10000"/>
                  <a:gd name="connsiteY2" fmla="*/ 4610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104 w 10000"/>
                  <a:gd name="connsiteY0" fmla="*/ 0 h 10000"/>
                  <a:gd name="connsiteX1" fmla="*/ 8701 w 10000"/>
                  <a:gd name="connsiteY1" fmla="*/ 163 h 10000"/>
                  <a:gd name="connsiteX2" fmla="*/ 8827 w 10000"/>
                  <a:gd name="connsiteY2" fmla="*/ 4838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104 w 10000"/>
                  <a:gd name="connsiteY0" fmla="*/ 0 h 10000"/>
                  <a:gd name="connsiteX1" fmla="*/ 8701 w 10000"/>
                  <a:gd name="connsiteY1" fmla="*/ 163 h 10000"/>
                  <a:gd name="connsiteX2" fmla="*/ 8827 w 10000"/>
                  <a:gd name="connsiteY2" fmla="*/ 4838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87 w 9983"/>
                  <a:gd name="connsiteY0" fmla="*/ 0 h 10033"/>
                  <a:gd name="connsiteX1" fmla="*/ 8684 w 9983"/>
                  <a:gd name="connsiteY1" fmla="*/ 163 h 10033"/>
                  <a:gd name="connsiteX2" fmla="*/ 8810 w 9983"/>
                  <a:gd name="connsiteY2" fmla="*/ 4838 h 10033"/>
                  <a:gd name="connsiteX3" fmla="*/ 9983 w 9983"/>
                  <a:gd name="connsiteY3" fmla="*/ 9919 h 10033"/>
                  <a:gd name="connsiteX4" fmla="*/ 771 w 9983"/>
                  <a:gd name="connsiteY4" fmla="*/ 10033 h 10033"/>
                  <a:gd name="connsiteX5" fmla="*/ 144 w 9983"/>
                  <a:gd name="connsiteY5" fmla="*/ 5806 h 10033"/>
                  <a:gd name="connsiteX6" fmla="*/ 87 w 9983"/>
                  <a:gd name="connsiteY6" fmla="*/ 0 h 10033"/>
                  <a:gd name="connsiteX0" fmla="*/ 87 w 10000"/>
                  <a:gd name="connsiteY0" fmla="*/ 0 h 10000"/>
                  <a:gd name="connsiteX1" fmla="*/ 8699 w 10000"/>
                  <a:gd name="connsiteY1" fmla="*/ 162 h 10000"/>
                  <a:gd name="connsiteX2" fmla="*/ 8825 w 10000"/>
                  <a:gd name="connsiteY2" fmla="*/ 4822 h 10000"/>
                  <a:gd name="connsiteX3" fmla="*/ 10000 w 10000"/>
                  <a:gd name="connsiteY3" fmla="*/ 9886 h 10000"/>
                  <a:gd name="connsiteX4" fmla="*/ 772 w 10000"/>
                  <a:gd name="connsiteY4" fmla="*/ 10000 h 10000"/>
                  <a:gd name="connsiteX5" fmla="*/ 144 w 10000"/>
                  <a:gd name="connsiteY5" fmla="*/ 5787 h 10000"/>
                  <a:gd name="connsiteX6" fmla="*/ 87 w 10000"/>
                  <a:gd name="connsiteY6" fmla="*/ 0 h 10000"/>
                  <a:gd name="connsiteX0" fmla="*/ 77 w 9990"/>
                  <a:gd name="connsiteY0" fmla="*/ 0 h 10000"/>
                  <a:gd name="connsiteX1" fmla="*/ 8689 w 9990"/>
                  <a:gd name="connsiteY1" fmla="*/ 162 h 10000"/>
                  <a:gd name="connsiteX2" fmla="*/ 8815 w 9990"/>
                  <a:gd name="connsiteY2" fmla="*/ 4822 h 10000"/>
                  <a:gd name="connsiteX3" fmla="*/ 9990 w 9990"/>
                  <a:gd name="connsiteY3" fmla="*/ 9886 h 10000"/>
                  <a:gd name="connsiteX4" fmla="*/ 762 w 9990"/>
                  <a:gd name="connsiteY4" fmla="*/ 10000 h 10000"/>
                  <a:gd name="connsiteX5" fmla="*/ 170 w 9990"/>
                  <a:gd name="connsiteY5" fmla="*/ 5933 h 10000"/>
                  <a:gd name="connsiteX6" fmla="*/ 77 w 9990"/>
                  <a:gd name="connsiteY6" fmla="*/ 0 h 10000"/>
                  <a:gd name="connsiteX0" fmla="*/ 66 w 9989"/>
                  <a:gd name="connsiteY0" fmla="*/ 0 h 10000"/>
                  <a:gd name="connsiteX1" fmla="*/ 8687 w 9989"/>
                  <a:gd name="connsiteY1" fmla="*/ 162 h 10000"/>
                  <a:gd name="connsiteX2" fmla="*/ 8813 w 9989"/>
                  <a:gd name="connsiteY2" fmla="*/ 4822 h 10000"/>
                  <a:gd name="connsiteX3" fmla="*/ 9989 w 9989"/>
                  <a:gd name="connsiteY3" fmla="*/ 9886 h 10000"/>
                  <a:gd name="connsiteX4" fmla="*/ 752 w 9989"/>
                  <a:gd name="connsiteY4" fmla="*/ 10000 h 10000"/>
                  <a:gd name="connsiteX5" fmla="*/ 159 w 9989"/>
                  <a:gd name="connsiteY5" fmla="*/ 5933 h 10000"/>
                  <a:gd name="connsiteX6" fmla="*/ 66 w 9989"/>
                  <a:gd name="connsiteY6" fmla="*/ 0 h 10000"/>
                  <a:gd name="connsiteX0" fmla="*/ 43 w 10240"/>
                  <a:gd name="connsiteY0" fmla="*/ 16 h 9838"/>
                  <a:gd name="connsiteX1" fmla="*/ 8937 w 10240"/>
                  <a:gd name="connsiteY1" fmla="*/ 0 h 9838"/>
                  <a:gd name="connsiteX2" fmla="*/ 9063 w 10240"/>
                  <a:gd name="connsiteY2" fmla="*/ 4660 h 9838"/>
                  <a:gd name="connsiteX3" fmla="*/ 10240 w 10240"/>
                  <a:gd name="connsiteY3" fmla="*/ 9724 h 9838"/>
                  <a:gd name="connsiteX4" fmla="*/ 993 w 10240"/>
                  <a:gd name="connsiteY4" fmla="*/ 9838 h 9838"/>
                  <a:gd name="connsiteX5" fmla="*/ 399 w 10240"/>
                  <a:gd name="connsiteY5" fmla="*/ 5771 h 9838"/>
                  <a:gd name="connsiteX6" fmla="*/ 43 w 10240"/>
                  <a:gd name="connsiteY6" fmla="*/ 16 h 9838"/>
                  <a:gd name="connsiteX0" fmla="*/ 0 w 9958"/>
                  <a:gd name="connsiteY0" fmla="*/ 16 h 10000"/>
                  <a:gd name="connsiteX1" fmla="*/ 8686 w 9958"/>
                  <a:gd name="connsiteY1" fmla="*/ 0 h 10000"/>
                  <a:gd name="connsiteX2" fmla="*/ 8809 w 9958"/>
                  <a:gd name="connsiteY2" fmla="*/ 4737 h 10000"/>
                  <a:gd name="connsiteX3" fmla="*/ 9958 w 9958"/>
                  <a:gd name="connsiteY3" fmla="*/ 9884 h 10000"/>
                  <a:gd name="connsiteX4" fmla="*/ 928 w 9958"/>
                  <a:gd name="connsiteY4" fmla="*/ 10000 h 10000"/>
                  <a:gd name="connsiteX5" fmla="*/ 348 w 9958"/>
                  <a:gd name="connsiteY5" fmla="*/ 5866 h 10000"/>
                  <a:gd name="connsiteX6" fmla="*/ 0 w 9958"/>
                  <a:gd name="connsiteY6" fmla="*/ 16 h 10000"/>
                  <a:gd name="connsiteX0" fmla="*/ 0 w 10000"/>
                  <a:gd name="connsiteY0" fmla="*/ 16 h 10000"/>
                  <a:gd name="connsiteX1" fmla="*/ 8723 w 10000"/>
                  <a:gd name="connsiteY1" fmla="*/ 0 h 10000"/>
                  <a:gd name="connsiteX2" fmla="*/ 8846 w 10000"/>
                  <a:gd name="connsiteY2" fmla="*/ 4737 h 10000"/>
                  <a:gd name="connsiteX3" fmla="*/ 10000 w 10000"/>
                  <a:gd name="connsiteY3" fmla="*/ 9884 h 10000"/>
                  <a:gd name="connsiteX4" fmla="*/ 932 w 10000"/>
                  <a:gd name="connsiteY4" fmla="*/ 10000 h 10000"/>
                  <a:gd name="connsiteX5" fmla="*/ 150 w 10000"/>
                  <a:gd name="connsiteY5" fmla="*/ 5487 h 10000"/>
                  <a:gd name="connsiteX6" fmla="*/ 0 w 10000"/>
                  <a:gd name="connsiteY6" fmla="*/ 16 h 10000"/>
                  <a:gd name="connsiteX0" fmla="*/ 0 w 10000"/>
                  <a:gd name="connsiteY0" fmla="*/ 16 h 10000"/>
                  <a:gd name="connsiteX1" fmla="*/ 8723 w 10000"/>
                  <a:gd name="connsiteY1" fmla="*/ 0 h 10000"/>
                  <a:gd name="connsiteX2" fmla="*/ 8846 w 10000"/>
                  <a:gd name="connsiteY2" fmla="*/ 4737 h 10000"/>
                  <a:gd name="connsiteX3" fmla="*/ 10000 w 10000"/>
                  <a:gd name="connsiteY3" fmla="*/ 9884 h 10000"/>
                  <a:gd name="connsiteX4" fmla="*/ 932 w 10000"/>
                  <a:gd name="connsiteY4" fmla="*/ 10000 h 10000"/>
                  <a:gd name="connsiteX5" fmla="*/ 244 w 10000"/>
                  <a:gd name="connsiteY5" fmla="*/ 5536 h 10000"/>
                  <a:gd name="connsiteX6" fmla="*/ 0 w 10000"/>
                  <a:gd name="connsiteY6" fmla="*/ 16 h 10000"/>
                  <a:gd name="connsiteX0" fmla="*/ 0 w 10000"/>
                  <a:gd name="connsiteY0" fmla="*/ 16 h 10000"/>
                  <a:gd name="connsiteX1" fmla="*/ 8723 w 10000"/>
                  <a:gd name="connsiteY1" fmla="*/ 0 h 10000"/>
                  <a:gd name="connsiteX2" fmla="*/ 8858 w 10000"/>
                  <a:gd name="connsiteY2" fmla="*/ 4803 h 10000"/>
                  <a:gd name="connsiteX3" fmla="*/ 10000 w 10000"/>
                  <a:gd name="connsiteY3" fmla="*/ 9884 h 10000"/>
                  <a:gd name="connsiteX4" fmla="*/ 932 w 10000"/>
                  <a:gd name="connsiteY4" fmla="*/ 10000 h 10000"/>
                  <a:gd name="connsiteX5" fmla="*/ 244 w 10000"/>
                  <a:gd name="connsiteY5" fmla="*/ 5536 h 10000"/>
                  <a:gd name="connsiteX6" fmla="*/ 0 w 10000"/>
                  <a:gd name="connsiteY6" fmla="*/ 16 h 10000"/>
                  <a:gd name="connsiteX0" fmla="*/ 0 w 9695"/>
                  <a:gd name="connsiteY0" fmla="*/ 16 h 10000"/>
                  <a:gd name="connsiteX1" fmla="*/ 8723 w 9695"/>
                  <a:gd name="connsiteY1" fmla="*/ 0 h 10000"/>
                  <a:gd name="connsiteX2" fmla="*/ 8858 w 9695"/>
                  <a:gd name="connsiteY2" fmla="*/ 4803 h 10000"/>
                  <a:gd name="connsiteX3" fmla="*/ 9695 w 9695"/>
                  <a:gd name="connsiteY3" fmla="*/ 9785 h 10000"/>
                  <a:gd name="connsiteX4" fmla="*/ 932 w 9695"/>
                  <a:gd name="connsiteY4" fmla="*/ 10000 h 10000"/>
                  <a:gd name="connsiteX5" fmla="*/ 244 w 9695"/>
                  <a:gd name="connsiteY5" fmla="*/ 5536 h 10000"/>
                  <a:gd name="connsiteX6" fmla="*/ 0 w 9695"/>
                  <a:gd name="connsiteY6" fmla="*/ 16 h 10000"/>
                  <a:gd name="connsiteX0" fmla="*/ 0 w 10000"/>
                  <a:gd name="connsiteY0" fmla="*/ 16 h 10000"/>
                  <a:gd name="connsiteX1" fmla="*/ 8997 w 10000"/>
                  <a:gd name="connsiteY1" fmla="*/ 0 h 10000"/>
                  <a:gd name="connsiteX2" fmla="*/ 9137 w 10000"/>
                  <a:gd name="connsiteY2" fmla="*/ 4803 h 10000"/>
                  <a:gd name="connsiteX3" fmla="*/ 10000 w 10000"/>
                  <a:gd name="connsiteY3" fmla="*/ 9785 h 10000"/>
                  <a:gd name="connsiteX4" fmla="*/ 961 w 10000"/>
                  <a:gd name="connsiteY4" fmla="*/ 10000 h 10000"/>
                  <a:gd name="connsiteX5" fmla="*/ 252 w 10000"/>
                  <a:gd name="connsiteY5" fmla="*/ 5536 h 10000"/>
                  <a:gd name="connsiteX6" fmla="*/ 0 w 10000"/>
                  <a:gd name="connsiteY6" fmla="*/ 16 h 10000"/>
                  <a:gd name="connsiteX0" fmla="*/ 0 w 10000"/>
                  <a:gd name="connsiteY0" fmla="*/ 16 h 10000"/>
                  <a:gd name="connsiteX1" fmla="*/ 8997 w 10000"/>
                  <a:gd name="connsiteY1" fmla="*/ 0 h 10000"/>
                  <a:gd name="connsiteX2" fmla="*/ 9137 w 10000"/>
                  <a:gd name="connsiteY2" fmla="*/ 4803 h 10000"/>
                  <a:gd name="connsiteX3" fmla="*/ 10000 w 10000"/>
                  <a:gd name="connsiteY3" fmla="*/ 9785 h 10000"/>
                  <a:gd name="connsiteX4" fmla="*/ 961 w 10000"/>
                  <a:gd name="connsiteY4" fmla="*/ 10000 h 10000"/>
                  <a:gd name="connsiteX5" fmla="*/ 252 w 10000"/>
                  <a:gd name="connsiteY5" fmla="*/ 5536 h 10000"/>
                  <a:gd name="connsiteX6" fmla="*/ 0 w 10000"/>
                  <a:gd name="connsiteY6" fmla="*/ 16 h 10000"/>
                  <a:gd name="connsiteX0" fmla="*/ 0 w 10000"/>
                  <a:gd name="connsiteY0" fmla="*/ 16 h 10445"/>
                  <a:gd name="connsiteX1" fmla="*/ 8997 w 10000"/>
                  <a:gd name="connsiteY1" fmla="*/ 0 h 10445"/>
                  <a:gd name="connsiteX2" fmla="*/ 9137 w 10000"/>
                  <a:gd name="connsiteY2" fmla="*/ 4803 h 10445"/>
                  <a:gd name="connsiteX3" fmla="*/ 10000 w 10000"/>
                  <a:gd name="connsiteY3" fmla="*/ 9785 h 10445"/>
                  <a:gd name="connsiteX4" fmla="*/ 538 w 10000"/>
                  <a:gd name="connsiteY4" fmla="*/ 10445 h 10445"/>
                  <a:gd name="connsiteX5" fmla="*/ 252 w 10000"/>
                  <a:gd name="connsiteY5" fmla="*/ 5536 h 10445"/>
                  <a:gd name="connsiteX6" fmla="*/ 0 w 10000"/>
                  <a:gd name="connsiteY6" fmla="*/ 16 h 10445"/>
                  <a:gd name="connsiteX0" fmla="*/ 27 w 10027"/>
                  <a:gd name="connsiteY0" fmla="*/ 16 h 10445"/>
                  <a:gd name="connsiteX1" fmla="*/ 9024 w 10027"/>
                  <a:gd name="connsiteY1" fmla="*/ 0 h 10445"/>
                  <a:gd name="connsiteX2" fmla="*/ 9164 w 10027"/>
                  <a:gd name="connsiteY2" fmla="*/ 4803 h 10445"/>
                  <a:gd name="connsiteX3" fmla="*/ 10027 w 10027"/>
                  <a:gd name="connsiteY3" fmla="*/ 9785 h 10445"/>
                  <a:gd name="connsiteX4" fmla="*/ 565 w 10027"/>
                  <a:gd name="connsiteY4" fmla="*/ 10445 h 10445"/>
                  <a:gd name="connsiteX5" fmla="*/ 25 w 10027"/>
                  <a:gd name="connsiteY5" fmla="*/ 6508 h 10445"/>
                  <a:gd name="connsiteX6" fmla="*/ 27 w 10027"/>
                  <a:gd name="connsiteY6" fmla="*/ 16 h 10445"/>
                  <a:gd name="connsiteX0" fmla="*/ 27 w 9471"/>
                  <a:gd name="connsiteY0" fmla="*/ 16 h 10445"/>
                  <a:gd name="connsiteX1" fmla="*/ 9024 w 9471"/>
                  <a:gd name="connsiteY1" fmla="*/ 0 h 10445"/>
                  <a:gd name="connsiteX2" fmla="*/ 9164 w 9471"/>
                  <a:gd name="connsiteY2" fmla="*/ 4803 h 10445"/>
                  <a:gd name="connsiteX3" fmla="*/ 9471 w 9471"/>
                  <a:gd name="connsiteY3" fmla="*/ 10378 h 10445"/>
                  <a:gd name="connsiteX4" fmla="*/ 565 w 9471"/>
                  <a:gd name="connsiteY4" fmla="*/ 10445 h 10445"/>
                  <a:gd name="connsiteX5" fmla="*/ 25 w 9471"/>
                  <a:gd name="connsiteY5" fmla="*/ 6508 h 10445"/>
                  <a:gd name="connsiteX6" fmla="*/ 27 w 9471"/>
                  <a:gd name="connsiteY6" fmla="*/ 16 h 10445"/>
                  <a:gd name="connsiteX0" fmla="*/ 29 w 10000"/>
                  <a:gd name="connsiteY0" fmla="*/ 15 h 10000"/>
                  <a:gd name="connsiteX1" fmla="*/ 9528 w 10000"/>
                  <a:gd name="connsiteY1" fmla="*/ 0 h 10000"/>
                  <a:gd name="connsiteX2" fmla="*/ 9114 w 10000"/>
                  <a:gd name="connsiteY2" fmla="*/ 4645 h 10000"/>
                  <a:gd name="connsiteX3" fmla="*/ 10000 w 10000"/>
                  <a:gd name="connsiteY3" fmla="*/ 9936 h 10000"/>
                  <a:gd name="connsiteX4" fmla="*/ 597 w 10000"/>
                  <a:gd name="connsiteY4" fmla="*/ 10000 h 10000"/>
                  <a:gd name="connsiteX5" fmla="*/ 26 w 10000"/>
                  <a:gd name="connsiteY5" fmla="*/ 6231 h 10000"/>
                  <a:gd name="connsiteX6" fmla="*/ 29 w 10000"/>
                  <a:gd name="connsiteY6" fmla="*/ 15 h 10000"/>
                  <a:gd name="connsiteX0" fmla="*/ 29 w 10000"/>
                  <a:gd name="connsiteY0" fmla="*/ 15 h 10379"/>
                  <a:gd name="connsiteX1" fmla="*/ 9528 w 10000"/>
                  <a:gd name="connsiteY1" fmla="*/ 0 h 10379"/>
                  <a:gd name="connsiteX2" fmla="*/ 9114 w 10000"/>
                  <a:gd name="connsiteY2" fmla="*/ 4645 h 10379"/>
                  <a:gd name="connsiteX3" fmla="*/ 10000 w 10000"/>
                  <a:gd name="connsiteY3" fmla="*/ 9936 h 10379"/>
                  <a:gd name="connsiteX4" fmla="*/ 597 w 10000"/>
                  <a:gd name="connsiteY4" fmla="*/ 10379 h 10379"/>
                  <a:gd name="connsiteX5" fmla="*/ 26 w 10000"/>
                  <a:gd name="connsiteY5" fmla="*/ 6231 h 10379"/>
                  <a:gd name="connsiteX6" fmla="*/ 29 w 10000"/>
                  <a:gd name="connsiteY6" fmla="*/ 15 h 10379"/>
                  <a:gd name="connsiteX0" fmla="*/ 29 w 10128"/>
                  <a:gd name="connsiteY0" fmla="*/ 15 h 10379"/>
                  <a:gd name="connsiteX1" fmla="*/ 9528 w 10128"/>
                  <a:gd name="connsiteY1" fmla="*/ 0 h 10379"/>
                  <a:gd name="connsiteX2" fmla="*/ 9114 w 10128"/>
                  <a:gd name="connsiteY2" fmla="*/ 4645 h 10379"/>
                  <a:gd name="connsiteX3" fmla="*/ 10128 w 10128"/>
                  <a:gd name="connsiteY3" fmla="*/ 10094 h 10379"/>
                  <a:gd name="connsiteX4" fmla="*/ 597 w 10128"/>
                  <a:gd name="connsiteY4" fmla="*/ 10379 h 10379"/>
                  <a:gd name="connsiteX5" fmla="*/ 26 w 10128"/>
                  <a:gd name="connsiteY5" fmla="*/ 6231 h 10379"/>
                  <a:gd name="connsiteX6" fmla="*/ 29 w 10128"/>
                  <a:gd name="connsiteY6" fmla="*/ 15 h 10379"/>
                  <a:gd name="connsiteX0" fmla="*/ 29 w 10128"/>
                  <a:gd name="connsiteY0" fmla="*/ 15 h 10379"/>
                  <a:gd name="connsiteX1" fmla="*/ 9528 w 10128"/>
                  <a:gd name="connsiteY1" fmla="*/ 0 h 10379"/>
                  <a:gd name="connsiteX2" fmla="*/ 9216 w 10128"/>
                  <a:gd name="connsiteY2" fmla="*/ 4913 h 10379"/>
                  <a:gd name="connsiteX3" fmla="*/ 10128 w 10128"/>
                  <a:gd name="connsiteY3" fmla="*/ 10094 h 10379"/>
                  <a:gd name="connsiteX4" fmla="*/ 597 w 10128"/>
                  <a:gd name="connsiteY4" fmla="*/ 10379 h 10379"/>
                  <a:gd name="connsiteX5" fmla="*/ 26 w 10128"/>
                  <a:gd name="connsiteY5" fmla="*/ 6231 h 10379"/>
                  <a:gd name="connsiteX6" fmla="*/ 29 w 10128"/>
                  <a:gd name="connsiteY6" fmla="*/ 15 h 10379"/>
                  <a:gd name="connsiteX0" fmla="*/ 29 w 10128"/>
                  <a:gd name="connsiteY0" fmla="*/ 15 h 10379"/>
                  <a:gd name="connsiteX1" fmla="*/ 9528 w 10128"/>
                  <a:gd name="connsiteY1" fmla="*/ 0 h 10379"/>
                  <a:gd name="connsiteX2" fmla="*/ 9216 w 10128"/>
                  <a:gd name="connsiteY2" fmla="*/ 4913 h 10379"/>
                  <a:gd name="connsiteX3" fmla="*/ 10128 w 10128"/>
                  <a:gd name="connsiteY3" fmla="*/ 10094 h 10379"/>
                  <a:gd name="connsiteX4" fmla="*/ 597 w 10128"/>
                  <a:gd name="connsiteY4" fmla="*/ 10379 h 10379"/>
                  <a:gd name="connsiteX5" fmla="*/ 26 w 10128"/>
                  <a:gd name="connsiteY5" fmla="*/ 6231 h 10379"/>
                  <a:gd name="connsiteX6" fmla="*/ 29 w 10128"/>
                  <a:gd name="connsiteY6" fmla="*/ 15 h 10379"/>
                  <a:gd name="connsiteX0" fmla="*/ 76 w 10175"/>
                  <a:gd name="connsiteY0" fmla="*/ 15 h 10379"/>
                  <a:gd name="connsiteX1" fmla="*/ 9575 w 10175"/>
                  <a:gd name="connsiteY1" fmla="*/ 0 h 10379"/>
                  <a:gd name="connsiteX2" fmla="*/ 9263 w 10175"/>
                  <a:gd name="connsiteY2" fmla="*/ 4913 h 10379"/>
                  <a:gd name="connsiteX3" fmla="*/ 10175 w 10175"/>
                  <a:gd name="connsiteY3" fmla="*/ 10094 h 10379"/>
                  <a:gd name="connsiteX4" fmla="*/ 644 w 10175"/>
                  <a:gd name="connsiteY4" fmla="*/ 10379 h 10379"/>
                  <a:gd name="connsiteX5" fmla="*/ 22 w 10175"/>
                  <a:gd name="connsiteY5" fmla="*/ 6341 h 10379"/>
                  <a:gd name="connsiteX6" fmla="*/ 76 w 10175"/>
                  <a:gd name="connsiteY6" fmla="*/ 15 h 1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75" h="10379">
                    <a:moveTo>
                      <a:pt x="76" y="15"/>
                    </a:moveTo>
                    <a:lnTo>
                      <a:pt x="9575" y="0"/>
                    </a:lnTo>
                    <a:cubicBezTo>
                      <a:pt x="9588" y="2052"/>
                      <a:pt x="9189" y="3468"/>
                      <a:pt x="9263" y="4913"/>
                    </a:cubicBezTo>
                    <a:cubicBezTo>
                      <a:pt x="9337" y="6358"/>
                      <a:pt x="9696" y="8611"/>
                      <a:pt x="10175" y="10094"/>
                    </a:cubicBezTo>
                    <a:lnTo>
                      <a:pt x="644" y="10379"/>
                    </a:lnTo>
                    <a:cubicBezTo>
                      <a:pt x="125" y="8927"/>
                      <a:pt x="117" y="8068"/>
                      <a:pt x="22" y="6341"/>
                    </a:cubicBezTo>
                    <a:cubicBezTo>
                      <a:pt x="-73" y="4614"/>
                      <a:pt x="175" y="2604"/>
                      <a:pt x="76" y="15"/>
                    </a:cubicBez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Flowchart: Stored Data 2">
                <a:extLst>
                  <a:ext uri="{FF2B5EF4-FFF2-40B4-BE49-F238E27FC236}">
                    <a16:creationId xmlns:a16="http://schemas.microsoft.com/office/drawing/2014/main" id="{2687EEDB-9B94-406A-8490-3294D02AAB49}"/>
                  </a:ext>
                </a:extLst>
              </p:cNvPr>
              <p:cNvSpPr/>
              <p:nvPr/>
            </p:nvSpPr>
            <p:spPr>
              <a:xfrm>
                <a:off x="6312010" y="595318"/>
                <a:ext cx="4942705" cy="36269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2 w 10445"/>
                  <a:gd name="connsiteY0" fmla="*/ 0 h 10000"/>
                  <a:gd name="connsiteX1" fmla="*/ 10445 w 10445"/>
                  <a:gd name="connsiteY1" fmla="*/ 0 h 10000"/>
                  <a:gd name="connsiteX2" fmla="*/ 8778 w 10445"/>
                  <a:gd name="connsiteY2" fmla="*/ 5000 h 10000"/>
                  <a:gd name="connsiteX3" fmla="*/ 10445 w 10445"/>
                  <a:gd name="connsiteY3" fmla="*/ 10000 h 10000"/>
                  <a:gd name="connsiteX4" fmla="*/ 2112 w 10445"/>
                  <a:gd name="connsiteY4" fmla="*/ 10000 h 10000"/>
                  <a:gd name="connsiteX5" fmla="*/ 445 w 10445"/>
                  <a:gd name="connsiteY5" fmla="*/ 5000 h 10000"/>
                  <a:gd name="connsiteX6" fmla="*/ 492 w 10445"/>
                  <a:gd name="connsiteY6" fmla="*/ 0 h 10000"/>
                  <a:gd name="connsiteX0" fmla="*/ 194 w 10147"/>
                  <a:gd name="connsiteY0" fmla="*/ 0 h 10000"/>
                  <a:gd name="connsiteX1" fmla="*/ 10147 w 10147"/>
                  <a:gd name="connsiteY1" fmla="*/ 0 h 10000"/>
                  <a:gd name="connsiteX2" fmla="*/ 8480 w 10147"/>
                  <a:gd name="connsiteY2" fmla="*/ 5000 h 10000"/>
                  <a:gd name="connsiteX3" fmla="*/ 10147 w 10147"/>
                  <a:gd name="connsiteY3" fmla="*/ 10000 h 10000"/>
                  <a:gd name="connsiteX4" fmla="*/ 1814 w 10147"/>
                  <a:gd name="connsiteY4" fmla="*/ 10000 h 10000"/>
                  <a:gd name="connsiteX5" fmla="*/ 147 w 10147"/>
                  <a:gd name="connsiteY5" fmla="*/ 5000 h 10000"/>
                  <a:gd name="connsiteX6" fmla="*/ 194 w 10147"/>
                  <a:gd name="connsiteY6" fmla="*/ 0 h 10000"/>
                  <a:gd name="connsiteX0" fmla="*/ 135 w 10088"/>
                  <a:gd name="connsiteY0" fmla="*/ 0 h 10000"/>
                  <a:gd name="connsiteX1" fmla="*/ 10088 w 10088"/>
                  <a:gd name="connsiteY1" fmla="*/ 0 h 10000"/>
                  <a:gd name="connsiteX2" fmla="*/ 8421 w 10088"/>
                  <a:gd name="connsiteY2" fmla="*/ 5000 h 10000"/>
                  <a:gd name="connsiteX3" fmla="*/ 10088 w 10088"/>
                  <a:gd name="connsiteY3" fmla="*/ 10000 h 10000"/>
                  <a:gd name="connsiteX4" fmla="*/ 1755 w 10088"/>
                  <a:gd name="connsiteY4" fmla="*/ 10000 h 10000"/>
                  <a:gd name="connsiteX5" fmla="*/ 189 w 10088"/>
                  <a:gd name="connsiteY5" fmla="*/ 5815 h 10000"/>
                  <a:gd name="connsiteX6" fmla="*/ 135 w 10088"/>
                  <a:gd name="connsiteY6" fmla="*/ 0 h 10000"/>
                  <a:gd name="connsiteX0" fmla="*/ 64 w 10017"/>
                  <a:gd name="connsiteY0" fmla="*/ 0 h 10000"/>
                  <a:gd name="connsiteX1" fmla="*/ 10017 w 10017"/>
                  <a:gd name="connsiteY1" fmla="*/ 0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628 w 10017"/>
                  <a:gd name="connsiteY2" fmla="*/ 4959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628 w 10017"/>
                  <a:gd name="connsiteY2" fmla="*/ 4959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577 w 10017"/>
                  <a:gd name="connsiteY2" fmla="*/ 447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577 w 10017"/>
                  <a:gd name="connsiteY2" fmla="*/ 447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498 w 10017"/>
                  <a:gd name="connsiteY2" fmla="*/ 4617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498 w 10017"/>
                  <a:gd name="connsiteY2" fmla="*/ 4617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99 w 10052"/>
                  <a:gd name="connsiteY0" fmla="*/ 0 h 10016"/>
                  <a:gd name="connsiteX1" fmla="*/ 8255 w 10052"/>
                  <a:gd name="connsiteY1" fmla="*/ 163 h 10016"/>
                  <a:gd name="connsiteX2" fmla="*/ 8533 w 10052"/>
                  <a:gd name="connsiteY2" fmla="*/ 4617 h 10016"/>
                  <a:gd name="connsiteX3" fmla="*/ 10052 w 10052"/>
                  <a:gd name="connsiteY3" fmla="*/ 10000 h 10016"/>
                  <a:gd name="connsiteX4" fmla="*/ 1098 w 10052"/>
                  <a:gd name="connsiteY4" fmla="*/ 10016 h 10016"/>
                  <a:gd name="connsiteX5" fmla="*/ 153 w 10052"/>
                  <a:gd name="connsiteY5" fmla="*/ 5815 h 10016"/>
                  <a:gd name="connsiteX6" fmla="*/ 99 w 10052"/>
                  <a:gd name="connsiteY6" fmla="*/ 0 h 10016"/>
                  <a:gd name="connsiteX0" fmla="*/ 99 w 10052"/>
                  <a:gd name="connsiteY0" fmla="*/ 0 h 10016"/>
                  <a:gd name="connsiteX1" fmla="*/ 8255 w 10052"/>
                  <a:gd name="connsiteY1" fmla="*/ 163 h 10016"/>
                  <a:gd name="connsiteX2" fmla="*/ 8533 w 10052"/>
                  <a:gd name="connsiteY2" fmla="*/ 4617 h 10016"/>
                  <a:gd name="connsiteX3" fmla="*/ 10052 w 10052"/>
                  <a:gd name="connsiteY3" fmla="*/ 10000 h 10016"/>
                  <a:gd name="connsiteX4" fmla="*/ 1098 w 10052"/>
                  <a:gd name="connsiteY4" fmla="*/ 10016 h 10016"/>
                  <a:gd name="connsiteX5" fmla="*/ 153 w 10052"/>
                  <a:gd name="connsiteY5" fmla="*/ 5815 h 10016"/>
                  <a:gd name="connsiteX6" fmla="*/ 99 w 10052"/>
                  <a:gd name="connsiteY6" fmla="*/ 0 h 10016"/>
                  <a:gd name="connsiteX0" fmla="*/ 99 w 9487"/>
                  <a:gd name="connsiteY0" fmla="*/ 0 h 10016"/>
                  <a:gd name="connsiteX1" fmla="*/ 8255 w 9487"/>
                  <a:gd name="connsiteY1" fmla="*/ 163 h 10016"/>
                  <a:gd name="connsiteX2" fmla="*/ 8533 w 9487"/>
                  <a:gd name="connsiteY2" fmla="*/ 4617 h 10016"/>
                  <a:gd name="connsiteX3" fmla="*/ 9487 w 9487"/>
                  <a:gd name="connsiteY3" fmla="*/ 9935 h 10016"/>
                  <a:gd name="connsiteX4" fmla="*/ 1098 w 9487"/>
                  <a:gd name="connsiteY4" fmla="*/ 10016 h 10016"/>
                  <a:gd name="connsiteX5" fmla="*/ 153 w 9487"/>
                  <a:gd name="connsiteY5" fmla="*/ 5815 h 10016"/>
                  <a:gd name="connsiteX6" fmla="*/ 99 w 9487"/>
                  <a:gd name="connsiteY6" fmla="*/ 0 h 10016"/>
                  <a:gd name="connsiteX0" fmla="*/ 104 w 10000"/>
                  <a:gd name="connsiteY0" fmla="*/ 0 h 10000"/>
                  <a:gd name="connsiteX1" fmla="*/ 8701 w 10000"/>
                  <a:gd name="connsiteY1" fmla="*/ 163 h 10000"/>
                  <a:gd name="connsiteX2" fmla="*/ 8994 w 10000"/>
                  <a:gd name="connsiteY2" fmla="*/ 4610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104 w 10000"/>
                  <a:gd name="connsiteY0" fmla="*/ 0 h 10000"/>
                  <a:gd name="connsiteX1" fmla="*/ 8701 w 10000"/>
                  <a:gd name="connsiteY1" fmla="*/ 163 h 10000"/>
                  <a:gd name="connsiteX2" fmla="*/ 8827 w 10000"/>
                  <a:gd name="connsiteY2" fmla="*/ 4838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104 w 10000"/>
                  <a:gd name="connsiteY0" fmla="*/ 0 h 10000"/>
                  <a:gd name="connsiteX1" fmla="*/ 8701 w 10000"/>
                  <a:gd name="connsiteY1" fmla="*/ 163 h 10000"/>
                  <a:gd name="connsiteX2" fmla="*/ 8827 w 10000"/>
                  <a:gd name="connsiteY2" fmla="*/ 4838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87 w 9983"/>
                  <a:gd name="connsiteY0" fmla="*/ 0 h 10033"/>
                  <a:gd name="connsiteX1" fmla="*/ 8684 w 9983"/>
                  <a:gd name="connsiteY1" fmla="*/ 163 h 10033"/>
                  <a:gd name="connsiteX2" fmla="*/ 8810 w 9983"/>
                  <a:gd name="connsiteY2" fmla="*/ 4838 h 10033"/>
                  <a:gd name="connsiteX3" fmla="*/ 9983 w 9983"/>
                  <a:gd name="connsiteY3" fmla="*/ 9919 h 10033"/>
                  <a:gd name="connsiteX4" fmla="*/ 771 w 9983"/>
                  <a:gd name="connsiteY4" fmla="*/ 10033 h 10033"/>
                  <a:gd name="connsiteX5" fmla="*/ 144 w 9983"/>
                  <a:gd name="connsiteY5" fmla="*/ 5806 h 10033"/>
                  <a:gd name="connsiteX6" fmla="*/ 87 w 9983"/>
                  <a:gd name="connsiteY6" fmla="*/ 0 h 10033"/>
                  <a:gd name="connsiteX0" fmla="*/ 87 w 10000"/>
                  <a:gd name="connsiteY0" fmla="*/ 0 h 10000"/>
                  <a:gd name="connsiteX1" fmla="*/ 8699 w 10000"/>
                  <a:gd name="connsiteY1" fmla="*/ 162 h 10000"/>
                  <a:gd name="connsiteX2" fmla="*/ 8825 w 10000"/>
                  <a:gd name="connsiteY2" fmla="*/ 4822 h 10000"/>
                  <a:gd name="connsiteX3" fmla="*/ 10000 w 10000"/>
                  <a:gd name="connsiteY3" fmla="*/ 9886 h 10000"/>
                  <a:gd name="connsiteX4" fmla="*/ 772 w 10000"/>
                  <a:gd name="connsiteY4" fmla="*/ 10000 h 10000"/>
                  <a:gd name="connsiteX5" fmla="*/ 144 w 10000"/>
                  <a:gd name="connsiteY5" fmla="*/ 5787 h 10000"/>
                  <a:gd name="connsiteX6" fmla="*/ 87 w 10000"/>
                  <a:gd name="connsiteY6" fmla="*/ 0 h 10000"/>
                  <a:gd name="connsiteX0" fmla="*/ 77 w 9990"/>
                  <a:gd name="connsiteY0" fmla="*/ 0 h 10000"/>
                  <a:gd name="connsiteX1" fmla="*/ 8689 w 9990"/>
                  <a:gd name="connsiteY1" fmla="*/ 162 h 10000"/>
                  <a:gd name="connsiteX2" fmla="*/ 8815 w 9990"/>
                  <a:gd name="connsiteY2" fmla="*/ 4822 h 10000"/>
                  <a:gd name="connsiteX3" fmla="*/ 9990 w 9990"/>
                  <a:gd name="connsiteY3" fmla="*/ 9886 h 10000"/>
                  <a:gd name="connsiteX4" fmla="*/ 762 w 9990"/>
                  <a:gd name="connsiteY4" fmla="*/ 10000 h 10000"/>
                  <a:gd name="connsiteX5" fmla="*/ 170 w 9990"/>
                  <a:gd name="connsiteY5" fmla="*/ 5933 h 10000"/>
                  <a:gd name="connsiteX6" fmla="*/ 77 w 9990"/>
                  <a:gd name="connsiteY6" fmla="*/ 0 h 10000"/>
                  <a:gd name="connsiteX0" fmla="*/ 66 w 9989"/>
                  <a:gd name="connsiteY0" fmla="*/ 0 h 10000"/>
                  <a:gd name="connsiteX1" fmla="*/ 8687 w 9989"/>
                  <a:gd name="connsiteY1" fmla="*/ 162 h 10000"/>
                  <a:gd name="connsiteX2" fmla="*/ 8813 w 9989"/>
                  <a:gd name="connsiteY2" fmla="*/ 4822 h 10000"/>
                  <a:gd name="connsiteX3" fmla="*/ 9989 w 9989"/>
                  <a:gd name="connsiteY3" fmla="*/ 9886 h 10000"/>
                  <a:gd name="connsiteX4" fmla="*/ 752 w 9989"/>
                  <a:gd name="connsiteY4" fmla="*/ 10000 h 10000"/>
                  <a:gd name="connsiteX5" fmla="*/ 159 w 9989"/>
                  <a:gd name="connsiteY5" fmla="*/ 5933 h 10000"/>
                  <a:gd name="connsiteX6" fmla="*/ 66 w 9989"/>
                  <a:gd name="connsiteY6" fmla="*/ 0 h 10000"/>
                  <a:gd name="connsiteX0" fmla="*/ 43 w 10240"/>
                  <a:gd name="connsiteY0" fmla="*/ 16 h 9838"/>
                  <a:gd name="connsiteX1" fmla="*/ 8937 w 10240"/>
                  <a:gd name="connsiteY1" fmla="*/ 0 h 9838"/>
                  <a:gd name="connsiteX2" fmla="*/ 9063 w 10240"/>
                  <a:gd name="connsiteY2" fmla="*/ 4660 h 9838"/>
                  <a:gd name="connsiteX3" fmla="*/ 10240 w 10240"/>
                  <a:gd name="connsiteY3" fmla="*/ 9724 h 9838"/>
                  <a:gd name="connsiteX4" fmla="*/ 993 w 10240"/>
                  <a:gd name="connsiteY4" fmla="*/ 9838 h 9838"/>
                  <a:gd name="connsiteX5" fmla="*/ 399 w 10240"/>
                  <a:gd name="connsiteY5" fmla="*/ 5771 h 9838"/>
                  <a:gd name="connsiteX6" fmla="*/ 43 w 10240"/>
                  <a:gd name="connsiteY6" fmla="*/ 16 h 9838"/>
                  <a:gd name="connsiteX0" fmla="*/ 0 w 9958"/>
                  <a:gd name="connsiteY0" fmla="*/ 16 h 10000"/>
                  <a:gd name="connsiteX1" fmla="*/ 8686 w 9958"/>
                  <a:gd name="connsiteY1" fmla="*/ 0 h 10000"/>
                  <a:gd name="connsiteX2" fmla="*/ 8809 w 9958"/>
                  <a:gd name="connsiteY2" fmla="*/ 4737 h 10000"/>
                  <a:gd name="connsiteX3" fmla="*/ 9958 w 9958"/>
                  <a:gd name="connsiteY3" fmla="*/ 9884 h 10000"/>
                  <a:gd name="connsiteX4" fmla="*/ 928 w 9958"/>
                  <a:gd name="connsiteY4" fmla="*/ 10000 h 10000"/>
                  <a:gd name="connsiteX5" fmla="*/ 348 w 9958"/>
                  <a:gd name="connsiteY5" fmla="*/ 5866 h 10000"/>
                  <a:gd name="connsiteX6" fmla="*/ 0 w 9958"/>
                  <a:gd name="connsiteY6" fmla="*/ 16 h 10000"/>
                  <a:gd name="connsiteX0" fmla="*/ 0 w 10000"/>
                  <a:gd name="connsiteY0" fmla="*/ 16 h 10000"/>
                  <a:gd name="connsiteX1" fmla="*/ 8723 w 10000"/>
                  <a:gd name="connsiteY1" fmla="*/ 0 h 10000"/>
                  <a:gd name="connsiteX2" fmla="*/ 8846 w 10000"/>
                  <a:gd name="connsiteY2" fmla="*/ 4737 h 10000"/>
                  <a:gd name="connsiteX3" fmla="*/ 10000 w 10000"/>
                  <a:gd name="connsiteY3" fmla="*/ 9884 h 10000"/>
                  <a:gd name="connsiteX4" fmla="*/ 932 w 10000"/>
                  <a:gd name="connsiteY4" fmla="*/ 10000 h 10000"/>
                  <a:gd name="connsiteX5" fmla="*/ 150 w 10000"/>
                  <a:gd name="connsiteY5" fmla="*/ 5487 h 10000"/>
                  <a:gd name="connsiteX6" fmla="*/ 0 w 10000"/>
                  <a:gd name="connsiteY6" fmla="*/ 16 h 10000"/>
                  <a:gd name="connsiteX0" fmla="*/ 0 w 10000"/>
                  <a:gd name="connsiteY0" fmla="*/ 16 h 10000"/>
                  <a:gd name="connsiteX1" fmla="*/ 8723 w 10000"/>
                  <a:gd name="connsiteY1" fmla="*/ 0 h 10000"/>
                  <a:gd name="connsiteX2" fmla="*/ 8846 w 10000"/>
                  <a:gd name="connsiteY2" fmla="*/ 4737 h 10000"/>
                  <a:gd name="connsiteX3" fmla="*/ 10000 w 10000"/>
                  <a:gd name="connsiteY3" fmla="*/ 9884 h 10000"/>
                  <a:gd name="connsiteX4" fmla="*/ 932 w 10000"/>
                  <a:gd name="connsiteY4" fmla="*/ 10000 h 10000"/>
                  <a:gd name="connsiteX5" fmla="*/ 244 w 10000"/>
                  <a:gd name="connsiteY5" fmla="*/ 5536 h 10000"/>
                  <a:gd name="connsiteX6" fmla="*/ 0 w 10000"/>
                  <a:gd name="connsiteY6" fmla="*/ 16 h 10000"/>
                  <a:gd name="connsiteX0" fmla="*/ 0 w 10000"/>
                  <a:gd name="connsiteY0" fmla="*/ 16 h 10000"/>
                  <a:gd name="connsiteX1" fmla="*/ 8723 w 10000"/>
                  <a:gd name="connsiteY1" fmla="*/ 0 h 10000"/>
                  <a:gd name="connsiteX2" fmla="*/ 8858 w 10000"/>
                  <a:gd name="connsiteY2" fmla="*/ 4803 h 10000"/>
                  <a:gd name="connsiteX3" fmla="*/ 10000 w 10000"/>
                  <a:gd name="connsiteY3" fmla="*/ 9884 h 10000"/>
                  <a:gd name="connsiteX4" fmla="*/ 932 w 10000"/>
                  <a:gd name="connsiteY4" fmla="*/ 10000 h 10000"/>
                  <a:gd name="connsiteX5" fmla="*/ 244 w 10000"/>
                  <a:gd name="connsiteY5" fmla="*/ 5536 h 10000"/>
                  <a:gd name="connsiteX6" fmla="*/ 0 w 10000"/>
                  <a:gd name="connsiteY6" fmla="*/ 16 h 10000"/>
                  <a:gd name="connsiteX0" fmla="*/ 0 w 9695"/>
                  <a:gd name="connsiteY0" fmla="*/ 16 h 10000"/>
                  <a:gd name="connsiteX1" fmla="*/ 8723 w 9695"/>
                  <a:gd name="connsiteY1" fmla="*/ 0 h 10000"/>
                  <a:gd name="connsiteX2" fmla="*/ 8858 w 9695"/>
                  <a:gd name="connsiteY2" fmla="*/ 4803 h 10000"/>
                  <a:gd name="connsiteX3" fmla="*/ 9695 w 9695"/>
                  <a:gd name="connsiteY3" fmla="*/ 9785 h 10000"/>
                  <a:gd name="connsiteX4" fmla="*/ 932 w 9695"/>
                  <a:gd name="connsiteY4" fmla="*/ 10000 h 10000"/>
                  <a:gd name="connsiteX5" fmla="*/ 244 w 9695"/>
                  <a:gd name="connsiteY5" fmla="*/ 5536 h 10000"/>
                  <a:gd name="connsiteX6" fmla="*/ 0 w 9695"/>
                  <a:gd name="connsiteY6" fmla="*/ 16 h 10000"/>
                  <a:gd name="connsiteX0" fmla="*/ 0 w 10000"/>
                  <a:gd name="connsiteY0" fmla="*/ 16 h 10000"/>
                  <a:gd name="connsiteX1" fmla="*/ 8997 w 10000"/>
                  <a:gd name="connsiteY1" fmla="*/ 0 h 10000"/>
                  <a:gd name="connsiteX2" fmla="*/ 9137 w 10000"/>
                  <a:gd name="connsiteY2" fmla="*/ 4803 h 10000"/>
                  <a:gd name="connsiteX3" fmla="*/ 10000 w 10000"/>
                  <a:gd name="connsiteY3" fmla="*/ 9785 h 10000"/>
                  <a:gd name="connsiteX4" fmla="*/ 961 w 10000"/>
                  <a:gd name="connsiteY4" fmla="*/ 10000 h 10000"/>
                  <a:gd name="connsiteX5" fmla="*/ 252 w 10000"/>
                  <a:gd name="connsiteY5" fmla="*/ 5536 h 10000"/>
                  <a:gd name="connsiteX6" fmla="*/ 0 w 10000"/>
                  <a:gd name="connsiteY6" fmla="*/ 16 h 10000"/>
                  <a:gd name="connsiteX0" fmla="*/ 0 w 10000"/>
                  <a:gd name="connsiteY0" fmla="*/ 16 h 10000"/>
                  <a:gd name="connsiteX1" fmla="*/ 8997 w 10000"/>
                  <a:gd name="connsiteY1" fmla="*/ 0 h 10000"/>
                  <a:gd name="connsiteX2" fmla="*/ 9137 w 10000"/>
                  <a:gd name="connsiteY2" fmla="*/ 4803 h 10000"/>
                  <a:gd name="connsiteX3" fmla="*/ 10000 w 10000"/>
                  <a:gd name="connsiteY3" fmla="*/ 9785 h 10000"/>
                  <a:gd name="connsiteX4" fmla="*/ 961 w 10000"/>
                  <a:gd name="connsiteY4" fmla="*/ 10000 h 10000"/>
                  <a:gd name="connsiteX5" fmla="*/ 252 w 10000"/>
                  <a:gd name="connsiteY5" fmla="*/ 5536 h 10000"/>
                  <a:gd name="connsiteX6" fmla="*/ 0 w 10000"/>
                  <a:gd name="connsiteY6" fmla="*/ 1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0" y="16"/>
                    </a:moveTo>
                    <a:lnTo>
                      <a:pt x="8997" y="0"/>
                    </a:lnTo>
                    <a:cubicBezTo>
                      <a:pt x="9009" y="2143"/>
                      <a:pt x="9091" y="3386"/>
                      <a:pt x="9137" y="4803"/>
                    </a:cubicBezTo>
                    <a:cubicBezTo>
                      <a:pt x="9183" y="6220"/>
                      <a:pt x="9546" y="8236"/>
                      <a:pt x="10000" y="9785"/>
                    </a:cubicBezTo>
                    <a:lnTo>
                      <a:pt x="961" y="10000"/>
                    </a:lnTo>
                    <a:cubicBezTo>
                      <a:pt x="470" y="8483"/>
                      <a:pt x="412" y="7200"/>
                      <a:pt x="252" y="5536"/>
                    </a:cubicBezTo>
                    <a:cubicBezTo>
                      <a:pt x="92" y="3872"/>
                      <a:pt x="94" y="2720"/>
                      <a:pt x="0" y="16"/>
                    </a:cubicBezTo>
                    <a:close/>
                  </a:path>
                </a:pathLst>
              </a:custGeom>
              <a:gradFill>
                <a:gsLst>
                  <a:gs pos="11000">
                    <a:srgbClr val="FFED41"/>
                  </a:gs>
                  <a:gs pos="0">
                    <a:srgbClr val="FFEC37"/>
                  </a:gs>
                  <a:gs pos="12000">
                    <a:srgbClr val="FFF594"/>
                  </a:gs>
                  <a:gs pos="100000">
                    <a:srgbClr val="FFF59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5" name="Rectangle 114">
              <a:extLst>
                <a:ext uri="{FF2B5EF4-FFF2-40B4-BE49-F238E27FC236}">
                  <a16:creationId xmlns:a16="http://schemas.microsoft.com/office/drawing/2014/main" id="{B49F595B-88D4-429E-B330-67C216095A17}"/>
                </a:ext>
              </a:extLst>
            </p:cNvPr>
            <p:cNvSpPr/>
            <p:nvPr/>
          </p:nvSpPr>
          <p:spPr>
            <a:xfrm>
              <a:off x="6459689" y="1811419"/>
              <a:ext cx="3497729" cy="2248629"/>
            </a:xfrm>
            <a:prstGeom prst="rect">
              <a:avLst/>
            </a:prstGeom>
          </p:spPr>
          <p:txBody>
            <a:bodyPr wrap="square">
              <a:spAutoFit/>
            </a:bodyPr>
            <a:lstStyle/>
            <a:p>
              <a:pPr>
                <a:lnSpc>
                  <a:spcPct val="150000"/>
                </a:lnSpc>
              </a:pPr>
              <a:r>
                <a:rPr lang="en-GB" sz="2400" dirty="0">
                  <a:solidFill>
                    <a:schemeClr val="bg1"/>
                  </a:solidFill>
                  <a:latin typeface="Segoe UI Semilight" panose="020B0402040204020203" pitchFamily="34" charset="0"/>
                  <a:cs typeface="Segoe UI Semilight" panose="020B0402040204020203" pitchFamily="34" charset="0"/>
                </a:rPr>
                <a:t>Great for:</a:t>
              </a:r>
            </a:p>
            <a:p>
              <a:pPr>
                <a:lnSpc>
                  <a:spcPct val="150000"/>
                </a:lnSpc>
              </a:pPr>
              <a:r>
                <a:rPr lang="en-GB" sz="2400" dirty="0">
                  <a:solidFill>
                    <a:schemeClr val="bg1"/>
                  </a:solidFill>
                  <a:latin typeface="Segoe UI Semilight" panose="020B0402040204020203" pitchFamily="34" charset="0"/>
                  <a:cs typeface="Segoe UI Semilight" panose="020B0402040204020203" pitchFamily="34" charset="0"/>
                </a:rPr>
                <a:t> - Offline support / PWA</a:t>
              </a:r>
            </a:p>
            <a:p>
              <a:pPr>
                <a:lnSpc>
                  <a:spcPct val="150000"/>
                </a:lnSpc>
              </a:pPr>
              <a:r>
                <a:rPr lang="en-GB" sz="2400" dirty="0">
                  <a:solidFill>
                    <a:schemeClr val="bg1"/>
                  </a:solidFill>
                  <a:latin typeface="Segoe UI Semilight" panose="020B0402040204020203" pitchFamily="34" charset="0"/>
                  <a:cs typeface="Segoe UI Semilight" panose="020B0402040204020203" pitchFamily="34" charset="0"/>
                </a:rPr>
                <a:t>  - Zero latency UI</a:t>
              </a:r>
            </a:p>
            <a:p>
              <a:pPr>
                <a:lnSpc>
                  <a:spcPct val="150000"/>
                </a:lnSpc>
              </a:pPr>
              <a:r>
                <a:rPr lang="en-GB" sz="2400" dirty="0">
                  <a:solidFill>
                    <a:schemeClr val="bg1"/>
                  </a:solidFill>
                  <a:latin typeface="Segoe UI Semilight" panose="020B0402040204020203" pitchFamily="34" charset="0"/>
                  <a:cs typeface="Segoe UI Semilight" panose="020B0402040204020203" pitchFamily="34" charset="0"/>
                </a:rPr>
                <a:t>   - Static-files hosting</a:t>
              </a:r>
              <a:endParaRPr lang="en-GB" sz="2400" dirty="0">
                <a:latin typeface="Segoe UI Semilight" panose="020B0402040204020203" pitchFamily="34" charset="0"/>
                <a:cs typeface="Segoe UI Semilight" panose="020B0402040204020203" pitchFamily="34" charset="0"/>
              </a:endParaRPr>
            </a:p>
          </p:txBody>
        </p:sp>
      </p:grpSp>
      <p:grpSp>
        <p:nvGrpSpPr>
          <p:cNvPr id="121" name="Group 120">
            <a:extLst>
              <a:ext uri="{FF2B5EF4-FFF2-40B4-BE49-F238E27FC236}">
                <a16:creationId xmlns:a16="http://schemas.microsoft.com/office/drawing/2014/main" id="{9E6153C2-C353-496B-9E1F-804E43640B53}"/>
              </a:ext>
            </a:extLst>
          </p:cNvPr>
          <p:cNvGrpSpPr/>
          <p:nvPr/>
        </p:nvGrpSpPr>
        <p:grpSpPr>
          <a:xfrm rot="155115">
            <a:off x="6878825" y="2820168"/>
            <a:ext cx="4605503" cy="3373952"/>
            <a:chOff x="5966016" y="1380321"/>
            <a:chExt cx="4605503" cy="3373952"/>
          </a:xfrm>
        </p:grpSpPr>
        <p:grpSp>
          <p:nvGrpSpPr>
            <p:cNvPr id="122" name="Group 121">
              <a:extLst>
                <a:ext uri="{FF2B5EF4-FFF2-40B4-BE49-F238E27FC236}">
                  <a16:creationId xmlns:a16="http://schemas.microsoft.com/office/drawing/2014/main" id="{4CB384A3-C5F6-4357-9717-314AC06D28FD}"/>
                </a:ext>
              </a:extLst>
            </p:cNvPr>
            <p:cNvGrpSpPr/>
            <p:nvPr/>
          </p:nvGrpSpPr>
          <p:grpSpPr>
            <a:xfrm>
              <a:off x="5966016" y="1380321"/>
              <a:ext cx="4605503" cy="3373952"/>
              <a:chOff x="6289779" y="593803"/>
              <a:chExt cx="4974069" cy="3940840"/>
            </a:xfrm>
          </p:grpSpPr>
          <p:sp>
            <p:nvSpPr>
              <p:cNvPr id="124" name="Flowchart: Stored Data 2">
                <a:extLst>
                  <a:ext uri="{FF2B5EF4-FFF2-40B4-BE49-F238E27FC236}">
                    <a16:creationId xmlns:a16="http://schemas.microsoft.com/office/drawing/2014/main" id="{A129F364-014A-400A-AB3A-014F2C2A7C18}"/>
                  </a:ext>
                </a:extLst>
              </p:cNvPr>
              <p:cNvSpPr/>
              <p:nvPr/>
            </p:nvSpPr>
            <p:spPr>
              <a:xfrm>
                <a:off x="6289779" y="602750"/>
                <a:ext cx="4763157" cy="393189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2 w 10445"/>
                  <a:gd name="connsiteY0" fmla="*/ 0 h 10000"/>
                  <a:gd name="connsiteX1" fmla="*/ 10445 w 10445"/>
                  <a:gd name="connsiteY1" fmla="*/ 0 h 10000"/>
                  <a:gd name="connsiteX2" fmla="*/ 8778 w 10445"/>
                  <a:gd name="connsiteY2" fmla="*/ 5000 h 10000"/>
                  <a:gd name="connsiteX3" fmla="*/ 10445 w 10445"/>
                  <a:gd name="connsiteY3" fmla="*/ 10000 h 10000"/>
                  <a:gd name="connsiteX4" fmla="*/ 2112 w 10445"/>
                  <a:gd name="connsiteY4" fmla="*/ 10000 h 10000"/>
                  <a:gd name="connsiteX5" fmla="*/ 445 w 10445"/>
                  <a:gd name="connsiteY5" fmla="*/ 5000 h 10000"/>
                  <a:gd name="connsiteX6" fmla="*/ 492 w 10445"/>
                  <a:gd name="connsiteY6" fmla="*/ 0 h 10000"/>
                  <a:gd name="connsiteX0" fmla="*/ 194 w 10147"/>
                  <a:gd name="connsiteY0" fmla="*/ 0 h 10000"/>
                  <a:gd name="connsiteX1" fmla="*/ 10147 w 10147"/>
                  <a:gd name="connsiteY1" fmla="*/ 0 h 10000"/>
                  <a:gd name="connsiteX2" fmla="*/ 8480 w 10147"/>
                  <a:gd name="connsiteY2" fmla="*/ 5000 h 10000"/>
                  <a:gd name="connsiteX3" fmla="*/ 10147 w 10147"/>
                  <a:gd name="connsiteY3" fmla="*/ 10000 h 10000"/>
                  <a:gd name="connsiteX4" fmla="*/ 1814 w 10147"/>
                  <a:gd name="connsiteY4" fmla="*/ 10000 h 10000"/>
                  <a:gd name="connsiteX5" fmla="*/ 147 w 10147"/>
                  <a:gd name="connsiteY5" fmla="*/ 5000 h 10000"/>
                  <a:gd name="connsiteX6" fmla="*/ 194 w 10147"/>
                  <a:gd name="connsiteY6" fmla="*/ 0 h 10000"/>
                  <a:gd name="connsiteX0" fmla="*/ 135 w 10088"/>
                  <a:gd name="connsiteY0" fmla="*/ 0 h 10000"/>
                  <a:gd name="connsiteX1" fmla="*/ 10088 w 10088"/>
                  <a:gd name="connsiteY1" fmla="*/ 0 h 10000"/>
                  <a:gd name="connsiteX2" fmla="*/ 8421 w 10088"/>
                  <a:gd name="connsiteY2" fmla="*/ 5000 h 10000"/>
                  <a:gd name="connsiteX3" fmla="*/ 10088 w 10088"/>
                  <a:gd name="connsiteY3" fmla="*/ 10000 h 10000"/>
                  <a:gd name="connsiteX4" fmla="*/ 1755 w 10088"/>
                  <a:gd name="connsiteY4" fmla="*/ 10000 h 10000"/>
                  <a:gd name="connsiteX5" fmla="*/ 189 w 10088"/>
                  <a:gd name="connsiteY5" fmla="*/ 5815 h 10000"/>
                  <a:gd name="connsiteX6" fmla="*/ 135 w 10088"/>
                  <a:gd name="connsiteY6" fmla="*/ 0 h 10000"/>
                  <a:gd name="connsiteX0" fmla="*/ 64 w 10017"/>
                  <a:gd name="connsiteY0" fmla="*/ 0 h 10000"/>
                  <a:gd name="connsiteX1" fmla="*/ 10017 w 10017"/>
                  <a:gd name="connsiteY1" fmla="*/ 0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628 w 10017"/>
                  <a:gd name="connsiteY2" fmla="*/ 4959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628 w 10017"/>
                  <a:gd name="connsiteY2" fmla="*/ 4959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577 w 10017"/>
                  <a:gd name="connsiteY2" fmla="*/ 447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577 w 10017"/>
                  <a:gd name="connsiteY2" fmla="*/ 447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498 w 10017"/>
                  <a:gd name="connsiteY2" fmla="*/ 4617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498 w 10017"/>
                  <a:gd name="connsiteY2" fmla="*/ 4617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99 w 10052"/>
                  <a:gd name="connsiteY0" fmla="*/ 0 h 10016"/>
                  <a:gd name="connsiteX1" fmla="*/ 8255 w 10052"/>
                  <a:gd name="connsiteY1" fmla="*/ 163 h 10016"/>
                  <a:gd name="connsiteX2" fmla="*/ 8533 w 10052"/>
                  <a:gd name="connsiteY2" fmla="*/ 4617 h 10016"/>
                  <a:gd name="connsiteX3" fmla="*/ 10052 w 10052"/>
                  <a:gd name="connsiteY3" fmla="*/ 10000 h 10016"/>
                  <a:gd name="connsiteX4" fmla="*/ 1098 w 10052"/>
                  <a:gd name="connsiteY4" fmla="*/ 10016 h 10016"/>
                  <a:gd name="connsiteX5" fmla="*/ 153 w 10052"/>
                  <a:gd name="connsiteY5" fmla="*/ 5815 h 10016"/>
                  <a:gd name="connsiteX6" fmla="*/ 99 w 10052"/>
                  <a:gd name="connsiteY6" fmla="*/ 0 h 10016"/>
                  <a:gd name="connsiteX0" fmla="*/ 99 w 10052"/>
                  <a:gd name="connsiteY0" fmla="*/ 0 h 10016"/>
                  <a:gd name="connsiteX1" fmla="*/ 8255 w 10052"/>
                  <a:gd name="connsiteY1" fmla="*/ 163 h 10016"/>
                  <a:gd name="connsiteX2" fmla="*/ 8533 w 10052"/>
                  <a:gd name="connsiteY2" fmla="*/ 4617 h 10016"/>
                  <a:gd name="connsiteX3" fmla="*/ 10052 w 10052"/>
                  <a:gd name="connsiteY3" fmla="*/ 10000 h 10016"/>
                  <a:gd name="connsiteX4" fmla="*/ 1098 w 10052"/>
                  <a:gd name="connsiteY4" fmla="*/ 10016 h 10016"/>
                  <a:gd name="connsiteX5" fmla="*/ 153 w 10052"/>
                  <a:gd name="connsiteY5" fmla="*/ 5815 h 10016"/>
                  <a:gd name="connsiteX6" fmla="*/ 99 w 10052"/>
                  <a:gd name="connsiteY6" fmla="*/ 0 h 10016"/>
                  <a:gd name="connsiteX0" fmla="*/ 99 w 9487"/>
                  <a:gd name="connsiteY0" fmla="*/ 0 h 10016"/>
                  <a:gd name="connsiteX1" fmla="*/ 8255 w 9487"/>
                  <a:gd name="connsiteY1" fmla="*/ 163 h 10016"/>
                  <a:gd name="connsiteX2" fmla="*/ 8533 w 9487"/>
                  <a:gd name="connsiteY2" fmla="*/ 4617 h 10016"/>
                  <a:gd name="connsiteX3" fmla="*/ 9487 w 9487"/>
                  <a:gd name="connsiteY3" fmla="*/ 9935 h 10016"/>
                  <a:gd name="connsiteX4" fmla="*/ 1098 w 9487"/>
                  <a:gd name="connsiteY4" fmla="*/ 10016 h 10016"/>
                  <a:gd name="connsiteX5" fmla="*/ 153 w 9487"/>
                  <a:gd name="connsiteY5" fmla="*/ 5815 h 10016"/>
                  <a:gd name="connsiteX6" fmla="*/ 99 w 9487"/>
                  <a:gd name="connsiteY6" fmla="*/ 0 h 10016"/>
                  <a:gd name="connsiteX0" fmla="*/ 104 w 10000"/>
                  <a:gd name="connsiteY0" fmla="*/ 0 h 10000"/>
                  <a:gd name="connsiteX1" fmla="*/ 8701 w 10000"/>
                  <a:gd name="connsiteY1" fmla="*/ 163 h 10000"/>
                  <a:gd name="connsiteX2" fmla="*/ 8994 w 10000"/>
                  <a:gd name="connsiteY2" fmla="*/ 4610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104 w 10000"/>
                  <a:gd name="connsiteY0" fmla="*/ 0 h 10000"/>
                  <a:gd name="connsiteX1" fmla="*/ 8701 w 10000"/>
                  <a:gd name="connsiteY1" fmla="*/ 163 h 10000"/>
                  <a:gd name="connsiteX2" fmla="*/ 8827 w 10000"/>
                  <a:gd name="connsiteY2" fmla="*/ 4838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104 w 10000"/>
                  <a:gd name="connsiteY0" fmla="*/ 0 h 10000"/>
                  <a:gd name="connsiteX1" fmla="*/ 8701 w 10000"/>
                  <a:gd name="connsiteY1" fmla="*/ 163 h 10000"/>
                  <a:gd name="connsiteX2" fmla="*/ 8827 w 10000"/>
                  <a:gd name="connsiteY2" fmla="*/ 4838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87 w 9983"/>
                  <a:gd name="connsiteY0" fmla="*/ 0 h 10033"/>
                  <a:gd name="connsiteX1" fmla="*/ 8684 w 9983"/>
                  <a:gd name="connsiteY1" fmla="*/ 163 h 10033"/>
                  <a:gd name="connsiteX2" fmla="*/ 8810 w 9983"/>
                  <a:gd name="connsiteY2" fmla="*/ 4838 h 10033"/>
                  <a:gd name="connsiteX3" fmla="*/ 9983 w 9983"/>
                  <a:gd name="connsiteY3" fmla="*/ 9919 h 10033"/>
                  <a:gd name="connsiteX4" fmla="*/ 771 w 9983"/>
                  <a:gd name="connsiteY4" fmla="*/ 10033 h 10033"/>
                  <a:gd name="connsiteX5" fmla="*/ 144 w 9983"/>
                  <a:gd name="connsiteY5" fmla="*/ 5806 h 10033"/>
                  <a:gd name="connsiteX6" fmla="*/ 87 w 9983"/>
                  <a:gd name="connsiteY6" fmla="*/ 0 h 10033"/>
                  <a:gd name="connsiteX0" fmla="*/ 87 w 10000"/>
                  <a:gd name="connsiteY0" fmla="*/ 0 h 10000"/>
                  <a:gd name="connsiteX1" fmla="*/ 8699 w 10000"/>
                  <a:gd name="connsiteY1" fmla="*/ 162 h 10000"/>
                  <a:gd name="connsiteX2" fmla="*/ 8825 w 10000"/>
                  <a:gd name="connsiteY2" fmla="*/ 4822 h 10000"/>
                  <a:gd name="connsiteX3" fmla="*/ 10000 w 10000"/>
                  <a:gd name="connsiteY3" fmla="*/ 9886 h 10000"/>
                  <a:gd name="connsiteX4" fmla="*/ 772 w 10000"/>
                  <a:gd name="connsiteY4" fmla="*/ 10000 h 10000"/>
                  <a:gd name="connsiteX5" fmla="*/ 144 w 10000"/>
                  <a:gd name="connsiteY5" fmla="*/ 5787 h 10000"/>
                  <a:gd name="connsiteX6" fmla="*/ 87 w 10000"/>
                  <a:gd name="connsiteY6" fmla="*/ 0 h 10000"/>
                  <a:gd name="connsiteX0" fmla="*/ 77 w 9990"/>
                  <a:gd name="connsiteY0" fmla="*/ 0 h 10000"/>
                  <a:gd name="connsiteX1" fmla="*/ 8689 w 9990"/>
                  <a:gd name="connsiteY1" fmla="*/ 162 h 10000"/>
                  <a:gd name="connsiteX2" fmla="*/ 8815 w 9990"/>
                  <a:gd name="connsiteY2" fmla="*/ 4822 h 10000"/>
                  <a:gd name="connsiteX3" fmla="*/ 9990 w 9990"/>
                  <a:gd name="connsiteY3" fmla="*/ 9886 h 10000"/>
                  <a:gd name="connsiteX4" fmla="*/ 762 w 9990"/>
                  <a:gd name="connsiteY4" fmla="*/ 10000 h 10000"/>
                  <a:gd name="connsiteX5" fmla="*/ 170 w 9990"/>
                  <a:gd name="connsiteY5" fmla="*/ 5933 h 10000"/>
                  <a:gd name="connsiteX6" fmla="*/ 77 w 9990"/>
                  <a:gd name="connsiteY6" fmla="*/ 0 h 10000"/>
                  <a:gd name="connsiteX0" fmla="*/ 66 w 9989"/>
                  <a:gd name="connsiteY0" fmla="*/ 0 h 10000"/>
                  <a:gd name="connsiteX1" fmla="*/ 8687 w 9989"/>
                  <a:gd name="connsiteY1" fmla="*/ 162 h 10000"/>
                  <a:gd name="connsiteX2" fmla="*/ 8813 w 9989"/>
                  <a:gd name="connsiteY2" fmla="*/ 4822 h 10000"/>
                  <a:gd name="connsiteX3" fmla="*/ 9989 w 9989"/>
                  <a:gd name="connsiteY3" fmla="*/ 9886 h 10000"/>
                  <a:gd name="connsiteX4" fmla="*/ 752 w 9989"/>
                  <a:gd name="connsiteY4" fmla="*/ 10000 h 10000"/>
                  <a:gd name="connsiteX5" fmla="*/ 159 w 9989"/>
                  <a:gd name="connsiteY5" fmla="*/ 5933 h 10000"/>
                  <a:gd name="connsiteX6" fmla="*/ 66 w 9989"/>
                  <a:gd name="connsiteY6" fmla="*/ 0 h 10000"/>
                  <a:gd name="connsiteX0" fmla="*/ 43 w 10240"/>
                  <a:gd name="connsiteY0" fmla="*/ 16 h 9838"/>
                  <a:gd name="connsiteX1" fmla="*/ 8937 w 10240"/>
                  <a:gd name="connsiteY1" fmla="*/ 0 h 9838"/>
                  <a:gd name="connsiteX2" fmla="*/ 9063 w 10240"/>
                  <a:gd name="connsiteY2" fmla="*/ 4660 h 9838"/>
                  <a:gd name="connsiteX3" fmla="*/ 10240 w 10240"/>
                  <a:gd name="connsiteY3" fmla="*/ 9724 h 9838"/>
                  <a:gd name="connsiteX4" fmla="*/ 993 w 10240"/>
                  <a:gd name="connsiteY4" fmla="*/ 9838 h 9838"/>
                  <a:gd name="connsiteX5" fmla="*/ 399 w 10240"/>
                  <a:gd name="connsiteY5" fmla="*/ 5771 h 9838"/>
                  <a:gd name="connsiteX6" fmla="*/ 43 w 10240"/>
                  <a:gd name="connsiteY6" fmla="*/ 16 h 9838"/>
                  <a:gd name="connsiteX0" fmla="*/ 0 w 9958"/>
                  <a:gd name="connsiteY0" fmla="*/ 16 h 10000"/>
                  <a:gd name="connsiteX1" fmla="*/ 8686 w 9958"/>
                  <a:gd name="connsiteY1" fmla="*/ 0 h 10000"/>
                  <a:gd name="connsiteX2" fmla="*/ 8809 w 9958"/>
                  <a:gd name="connsiteY2" fmla="*/ 4737 h 10000"/>
                  <a:gd name="connsiteX3" fmla="*/ 9958 w 9958"/>
                  <a:gd name="connsiteY3" fmla="*/ 9884 h 10000"/>
                  <a:gd name="connsiteX4" fmla="*/ 928 w 9958"/>
                  <a:gd name="connsiteY4" fmla="*/ 10000 h 10000"/>
                  <a:gd name="connsiteX5" fmla="*/ 348 w 9958"/>
                  <a:gd name="connsiteY5" fmla="*/ 5866 h 10000"/>
                  <a:gd name="connsiteX6" fmla="*/ 0 w 9958"/>
                  <a:gd name="connsiteY6" fmla="*/ 16 h 10000"/>
                  <a:gd name="connsiteX0" fmla="*/ 0 w 10000"/>
                  <a:gd name="connsiteY0" fmla="*/ 16 h 10000"/>
                  <a:gd name="connsiteX1" fmla="*/ 8723 w 10000"/>
                  <a:gd name="connsiteY1" fmla="*/ 0 h 10000"/>
                  <a:gd name="connsiteX2" fmla="*/ 8846 w 10000"/>
                  <a:gd name="connsiteY2" fmla="*/ 4737 h 10000"/>
                  <a:gd name="connsiteX3" fmla="*/ 10000 w 10000"/>
                  <a:gd name="connsiteY3" fmla="*/ 9884 h 10000"/>
                  <a:gd name="connsiteX4" fmla="*/ 932 w 10000"/>
                  <a:gd name="connsiteY4" fmla="*/ 10000 h 10000"/>
                  <a:gd name="connsiteX5" fmla="*/ 150 w 10000"/>
                  <a:gd name="connsiteY5" fmla="*/ 5487 h 10000"/>
                  <a:gd name="connsiteX6" fmla="*/ 0 w 10000"/>
                  <a:gd name="connsiteY6" fmla="*/ 16 h 10000"/>
                  <a:gd name="connsiteX0" fmla="*/ 0 w 10000"/>
                  <a:gd name="connsiteY0" fmla="*/ 16 h 10000"/>
                  <a:gd name="connsiteX1" fmla="*/ 8723 w 10000"/>
                  <a:gd name="connsiteY1" fmla="*/ 0 h 10000"/>
                  <a:gd name="connsiteX2" fmla="*/ 8846 w 10000"/>
                  <a:gd name="connsiteY2" fmla="*/ 4737 h 10000"/>
                  <a:gd name="connsiteX3" fmla="*/ 10000 w 10000"/>
                  <a:gd name="connsiteY3" fmla="*/ 9884 h 10000"/>
                  <a:gd name="connsiteX4" fmla="*/ 932 w 10000"/>
                  <a:gd name="connsiteY4" fmla="*/ 10000 h 10000"/>
                  <a:gd name="connsiteX5" fmla="*/ 244 w 10000"/>
                  <a:gd name="connsiteY5" fmla="*/ 5536 h 10000"/>
                  <a:gd name="connsiteX6" fmla="*/ 0 w 10000"/>
                  <a:gd name="connsiteY6" fmla="*/ 16 h 10000"/>
                  <a:gd name="connsiteX0" fmla="*/ 0 w 10000"/>
                  <a:gd name="connsiteY0" fmla="*/ 16 h 10000"/>
                  <a:gd name="connsiteX1" fmla="*/ 8723 w 10000"/>
                  <a:gd name="connsiteY1" fmla="*/ 0 h 10000"/>
                  <a:gd name="connsiteX2" fmla="*/ 8858 w 10000"/>
                  <a:gd name="connsiteY2" fmla="*/ 4803 h 10000"/>
                  <a:gd name="connsiteX3" fmla="*/ 10000 w 10000"/>
                  <a:gd name="connsiteY3" fmla="*/ 9884 h 10000"/>
                  <a:gd name="connsiteX4" fmla="*/ 932 w 10000"/>
                  <a:gd name="connsiteY4" fmla="*/ 10000 h 10000"/>
                  <a:gd name="connsiteX5" fmla="*/ 244 w 10000"/>
                  <a:gd name="connsiteY5" fmla="*/ 5536 h 10000"/>
                  <a:gd name="connsiteX6" fmla="*/ 0 w 10000"/>
                  <a:gd name="connsiteY6" fmla="*/ 16 h 10000"/>
                  <a:gd name="connsiteX0" fmla="*/ 0 w 9695"/>
                  <a:gd name="connsiteY0" fmla="*/ 16 h 10000"/>
                  <a:gd name="connsiteX1" fmla="*/ 8723 w 9695"/>
                  <a:gd name="connsiteY1" fmla="*/ 0 h 10000"/>
                  <a:gd name="connsiteX2" fmla="*/ 8858 w 9695"/>
                  <a:gd name="connsiteY2" fmla="*/ 4803 h 10000"/>
                  <a:gd name="connsiteX3" fmla="*/ 9695 w 9695"/>
                  <a:gd name="connsiteY3" fmla="*/ 9785 h 10000"/>
                  <a:gd name="connsiteX4" fmla="*/ 932 w 9695"/>
                  <a:gd name="connsiteY4" fmla="*/ 10000 h 10000"/>
                  <a:gd name="connsiteX5" fmla="*/ 244 w 9695"/>
                  <a:gd name="connsiteY5" fmla="*/ 5536 h 10000"/>
                  <a:gd name="connsiteX6" fmla="*/ 0 w 9695"/>
                  <a:gd name="connsiteY6" fmla="*/ 16 h 10000"/>
                  <a:gd name="connsiteX0" fmla="*/ 0 w 10000"/>
                  <a:gd name="connsiteY0" fmla="*/ 16 h 10000"/>
                  <a:gd name="connsiteX1" fmla="*/ 8997 w 10000"/>
                  <a:gd name="connsiteY1" fmla="*/ 0 h 10000"/>
                  <a:gd name="connsiteX2" fmla="*/ 9137 w 10000"/>
                  <a:gd name="connsiteY2" fmla="*/ 4803 h 10000"/>
                  <a:gd name="connsiteX3" fmla="*/ 10000 w 10000"/>
                  <a:gd name="connsiteY3" fmla="*/ 9785 h 10000"/>
                  <a:gd name="connsiteX4" fmla="*/ 961 w 10000"/>
                  <a:gd name="connsiteY4" fmla="*/ 10000 h 10000"/>
                  <a:gd name="connsiteX5" fmla="*/ 252 w 10000"/>
                  <a:gd name="connsiteY5" fmla="*/ 5536 h 10000"/>
                  <a:gd name="connsiteX6" fmla="*/ 0 w 10000"/>
                  <a:gd name="connsiteY6" fmla="*/ 16 h 10000"/>
                  <a:gd name="connsiteX0" fmla="*/ 0 w 10000"/>
                  <a:gd name="connsiteY0" fmla="*/ 16 h 10000"/>
                  <a:gd name="connsiteX1" fmla="*/ 8997 w 10000"/>
                  <a:gd name="connsiteY1" fmla="*/ 0 h 10000"/>
                  <a:gd name="connsiteX2" fmla="*/ 9137 w 10000"/>
                  <a:gd name="connsiteY2" fmla="*/ 4803 h 10000"/>
                  <a:gd name="connsiteX3" fmla="*/ 10000 w 10000"/>
                  <a:gd name="connsiteY3" fmla="*/ 9785 h 10000"/>
                  <a:gd name="connsiteX4" fmla="*/ 961 w 10000"/>
                  <a:gd name="connsiteY4" fmla="*/ 10000 h 10000"/>
                  <a:gd name="connsiteX5" fmla="*/ 252 w 10000"/>
                  <a:gd name="connsiteY5" fmla="*/ 5536 h 10000"/>
                  <a:gd name="connsiteX6" fmla="*/ 0 w 10000"/>
                  <a:gd name="connsiteY6" fmla="*/ 16 h 10000"/>
                  <a:gd name="connsiteX0" fmla="*/ 0 w 10000"/>
                  <a:gd name="connsiteY0" fmla="*/ 16 h 10445"/>
                  <a:gd name="connsiteX1" fmla="*/ 8997 w 10000"/>
                  <a:gd name="connsiteY1" fmla="*/ 0 h 10445"/>
                  <a:gd name="connsiteX2" fmla="*/ 9137 w 10000"/>
                  <a:gd name="connsiteY2" fmla="*/ 4803 h 10445"/>
                  <a:gd name="connsiteX3" fmla="*/ 10000 w 10000"/>
                  <a:gd name="connsiteY3" fmla="*/ 9785 h 10445"/>
                  <a:gd name="connsiteX4" fmla="*/ 538 w 10000"/>
                  <a:gd name="connsiteY4" fmla="*/ 10445 h 10445"/>
                  <a:gd name="connsiteX5" fmla="*/ 252 w 10000"/>
                  <a:gd name="connsiteY5" fmla="*/ 5536 h 10445"/>
                  <a:gd name="connsiteX6" fmla="*/ 0 w 10000"/>
                  <a:gd name="connsiteY6" fmla="*/ 16 h 10445"/>
                  <a:gd name="connsiteX0" fmla="*/ 27 w 10027"/>
                  <a:gd name="connsiteY0" fmla="*/ 16 h 10445"/>
                  <a:gd name="connsiteX1" fmla="*/ 9024 w 10027"/>
                  <a:gd name="connsiteY1" fmla="*/ 0 h 10445"/>
                  <a:gd name="connsiteX2" fmla="*/ 9164 w 10027"/>
                  <a:gd name="connsiteY2" fmla="*/ 4803 h 10445"/>
                  <a:gd name="connsiteX3" fmla="*/ 10027 w 10027"/>
                  <a:gd name="connsiteY3" fmla="*/ 9785 h 10445"/>
                  <a:gd name="connsiteX4" fmla="*/ 565 w 10027"/>
                  <a:gd name="connsiteY4" fmla="*/ 10445 h 10445"/>
                  <a:gd name="connsiteX5" fmla="*/ 25 w 10027"/>
                  <a:gd name="connsiteY5" fmla="*/ 6508 h 10445"/>
                  <a:gd name="connsiteX6" fmla="*/ 27 w 10027"/>
                  <a:gd name="connsiteY6" fmla="*/ 16 h 10445"/>
                  <a:gd name="connsiteX0" fmla="*/ 27 w 9471"/>
                  <a:gd name="connsiteY0" fmla="*/ 16 h 10445"/>
                  <a:gd name="connsiteX1" fmla="*/ 9024 w 9471"/>
                  <a:gd name="connsiteY1" fmla="*/ 0 h 10445"/>
                  <a:gd name="connsiteX2" fmla="*/ 9164 w 9471"/>
                  <a:gd name="connsiteY2" fmla="*/ 4803 h 10445"/>
                  <a:gd name="connsiteX3" fmla="*/ 9471 w 9471"/>
                  <a:gd name="connsiteY3" fmla="*/ 10378 h 10445"/>
                  <a:gd name="connsiteX4" fmla="*/ 565 w 9471"/>
                  <a:gd name="connsiteY4" fmla="*/ 10445 h 10445"/>
                  <a:gd name="connsiteX5" fmla="*/ 25 w 9471"/>
                  <a:gd name="connsiteY5" fmla="*/ 6508 h 10445"/>
                  <a:gd name="connsiteX6" fmla="*/ 27 w 9471"/>
                  <a:gd name="connsiteY6" fmla="*/ 16 h 10445"/>
                  <a:gd name="connsiteX0" fmla="*/ 29 w 10000"/>
                  <a:gd name="connsiteY0" fmla="*/ 15 h 10000"/>
                  <a:gd name="connsiteX1" fmla="*/ 9528 w 10000"/>
                  <a:gd name="connsiteY1" fmla="*/ 0 h 10000"/>
                  <a:gd name="connsiteX2" fmla="*/ 9114 w 10000"/>
                  <a:gd name="connsiteY2" fmla="*/ 4645 h 10000"/>
                  <a:gd name="connsiteX3" fmla="*/ 10000 w 10000"/>
                  <a:gd name="connsiteY3" fmla="*/ 9936 h 10000"/>
                  <a:gd name="connsiteX4" fmla="*/ 597 w 10000"/>
                  <a:gd name="connsiteY4" fmla="*/ 10000 h 10000"/>
                  <a:gd name="connsiteX5" fmla="*/ 26 w 10000"/>
                  <a:gd name="connsiteY5" fmla="*/ 6231 h 10000"/>
                  <a:gd name="connsiteX6" fmla="*/ 29 w 10000"/>
                  <a:gd name="connsiteY6" fmla="*/ 15 h 10000"/>
                  <a:gd name="connsiteX0" fmla="*/ 29 w 10000"/>
                  <a:gd name="connsiteY0" fmla="*/ 15 h 10379"/>
                  <a:gd name="connsiteX1" fmla="*/ 9528 w 10000"/>
                  <a:gd name="connsiteY1" fmla="*/ 0 h 10379"/>
                  <a:gd name="connsiteX2" fmla="*/ 9114 w 10000"/>
                  <a:gd name="connsiteY2" fmla="*/ 4645 h 10379"/>
                  <a:gd name="connsiteX3" fmla="*/ 10000 w 10000"/>
                  <a:gd name="connsiteY3" fmla="*/ 9936 h 10379"/>
                  <a:gd name="connsiteX4" fmla="*/ 597 w 10000"/>
                  <a:gd name="connsiteY4" fmla="*/ 10379 h 10379"/>
                  <a:gd name="connsiteX5" fmla="*/ 26 w 10000"/>
                  <a:gd name="connsiteY5" fmla="*/ 6231 h 10379"/>
                  <a:gd name="connsiteX6" fmla="*/ 29 w 10000"/>
                  <a:gd name="connsiteY6" fmla="*/ 15 h 10379"/>
                  <a:gd name="connsiteX0" fmla="*/ 29 w 10128"/>
                  <a:gd name="connsiteY0" fmla="*/ 15 h 10379"/>
                  <a:gd name="connsiteX1" fmla="*/ 9528 w 10128"/>
                  <a:gd name="connsiteY1" fmla="*/ 0 h 10379"/>
                  <a:gd name="connsiteX2" fmla="*/ 9114 w 10128"/>
                  <a:gd name="connsiteY2" fmla="*/ 4645 h 10379"/>
                  <a:gd name="connsiteX3" fmla="*/ 10128 w 10128"/>
                  <a:gd name="connsiteY3" fmla="*/ 10094 h 10379"/>
                  <a:gd name="connsiteX4" fmla="*/ 597 w 10128"/>
                  <a:gd name="connsiteY4" fmla="*/ 10379 h 10379"/>
                  <a:gd name="connsiteX5" fmla="*/ 26 w 10128"/>
                  <a:gd name="connsiteY5" fmla="*/ 6231 h 10379"/>
                  <a:gd name="connsiteX6" fmla="*/ 29 w 10128"/>
                  <a:gd name="connsiteY6" fmla="*/ 15 h 10379"/>
                  <a:gd name="connsiteX0" fmla="*/ 29 w 10128"/>
                  <a:gd name="connsiteY0" fmla="*/ 15 h 10379"/>
                  <a:gd name="connsiteX1" fmla="*/ 9528 w 10128"/>
                  <a:gd name="connsiteY1" fmla="*/ 0 h 10379"/>
                  <a:gd name="connsiteX2" fmla="*/ 9216 w 10128"/>
                  <a:gd name="connsiteY2" fmla="*/ 4913 h 10379"/>
                  <a:gd name="connsiteX3" fmla="*/ 10128 w 10128"/>
                  <a:gd name="connsiteY3" fmla="*/ 10094 h 10379"/>
                  <a:gd name="connsiteX4" fmla="*/ 597 w 10128"/>
                  <a:gd name="connsiteY4" fmla="*/ 10379 h 10379"/>
                  <a:gd name="connsiteX5" fmla="*/ 26 w 10128"/>
                  <a:gd name="connsiteY5" fmla="*/ 6231 h 10379"/>
                  <a:gd name="connsiteX6" fmla="*/ 29 w 10128"/>
                  <a:gd name="connsiteY6" fmla="*/ 15 h 10379"/>
                  <a:gd name="connsiteX0" fmla="*/ 29 w 10128"/>
                  <a:gd name="connsiteY0" fmla="*/ 15 h 10379"/>
                  <a:gd name="connsiteX1" fmla="*/ 9528 w 10128"/>
                  <a:gd name="connsiteY1" fmla="*/ 0 h 10379"/>
                  <a:gd name="connsiteX2" fmla="*/ 9216 w 10128"/>
                  <a:gd name="connsiteY2" fmla="*/ 4913 h 10379"/>
                  <a:gd name="connsiteX3" fmla="*/ 10128 w 10128"/>
                  <a:gd name="connsiteY3" fmla="*/ 10094 h 10379"/>
                  <a:gd name="connsiteX4" fmla="*/ 597 w 10128"/>
                  <a:gd name="connsiteY4" fmla="*/ 10379 h 10379"/>
                  <a:gd name="connsiteX5" fmla="*/ 26 w 10128"/>
                  <a:gd name="connsiteY5" fmla="*/ 6231 h 10379"/>
                  <a:gd name="connsiteX6" fmla="*/ 29 w 10128"/>
                  <a:gd name="connsiteY6" fmla="*/ 15 h 10379"/>
                  <a:gd name="connsiteX0" fmla="*/ 76 w 10175"/>
                  <a:gd name="connsiteY0" fmla="*/ 15 h 10379"/>
                  <a:gd name="connsiteX1" fmla="*/ 9575 w 10175"/>
                  <a:gd name="connsiteY1" fmla="*/ 0 h 10379"/>
                  <a:gd name="connsiteX2" fmla="*/ 9263 w 10175"/>
                  <a:gd name="connsiteY2" fmla="*/ 4913 h 10379"/>
                  <a:gd name="connsiteX3" fmla="*/ 10175 w 10175"/>
                  <a:gd name="connsiteY3" fmla="*/ 10094 h 10379"/>
                  <a:gd name="connsiteX4" fmla="*/ 644 w 10175"/>
                  <a:gd name="connsiteY4" fmla="*/ 10379 h 10379"/>
                  <a:gd name="connsiteX5" fmla="*/ 22 w 10175"/>
                  <a:gd name="connsiteY5" fmla="*/ 6341 h 10379"/>
                  <a:gd name="connsiteX6" fmla="*/ 76 w 10175"/>
                  <a:gd name="connsiteY6" fmla="*/ 15 h 1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75" h="10379">
                    <a:moveTo>
                      <a:pt x="76" y="15"/>
                    </a:moveTo>
                    <a:lnTo>
                      <a:pt x="9575" y="0"/>
                    </a:lnTo>
                    <a:cubicBezTo>
                      <a:pt x="9588" y="2052"/>
                      <a:pt x="9189" y="3468"/>
                      <a:pt x="9263" y="4913"/>
                    </a:cubicBezTo>
                    <a:cubicBezTo>
                      <a:pt x="9337" y="6358"/>
                      <a:pt x="9696" y="8611"/>
                      <a:pt x="10175" y="10094"/>
                    </a:cubicBezTo>
                    <a:lnTo>
                      <a:pt x="644" y="10379"/>
                    </a:lnTo>
                    <a:cubicBezTo>
                      <a:pt x="125" y="8927"/>
                      <a:pt x="117" y="8068"/>
                      <a:pt x="22" y="6341"/>
                    </a:cubicBezTo>
                    <a:cubicBezTo>
                      <a:pt x="-73" y="4614"/>
                      <a:pt x="175" y="2604"/>
                      <a:pt x="76" y="15"/>
                    </a:cubicBez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Flowchart: Stored Data 2">
                <a:extLst>
                  <a:ext uri="{FF2B5EF4-FFF2-40B4-BE49-F238E27FC236}">
                    <a16:creationId xmlns:a16="http://schemas.microsoft.com/office/drawing/2014/main" id="{0E0552F6-83F6-4409-998F-84F54A93F0C5}"/>
                  </a:ext>
                </a:extLst>
              </p:cNvPr>
              <p:cNvSpPr/>
              <p:nvPr/>
            </p:nvSpPr>
            <p:spPr>
              <a:xfrm>
                <a:off x="6321144" y="593803"/>
                <a:ext cx="4942704" cy="362691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2 w 10445"/>
                  <a:gd name="connsiteY0" fmla="*/ 0 h 10000"/>
                  <a:gd name="connsiteX1" fmla="*/ 10445 w 10445"/>
                  <a:gd name="connsiteY1" fmla="*/ 0 h 10000"/>
                  <a:gd name="connsiteX2" fmla="*/ 8778 w 10445"/>
                  <a:gd name="connsiteY2" fmla="*/ 5000 h 10000"/>
                  <a:gd name="connsiteX3" fmla="*/ 10445 w 10445"/>
                  <a:gd name="connsiteY3" fmla="*/ 10000 h 10000"/>
                  <a:gd name="connsiteX4" fmla="*/ 2112 w 10445"/>
                  <a:gd name="connsiteY4" fmla="*/ 10000 h 10000"/>
                  <a:gd name="connsiteX5" fmla="*/ 445 w 10445"/>
                  <a:gd name="connsiteY5" fmla="*/ 5000 h 10000"/>
                  <a:gd name="connsiteX6" fmla="*/ 492 w 10445"/>
                  <a:gd name="connsiteY6" fmla="*/ 0 h 10000"/>
                  <a:gd name="connsiteX0" fmla="*/ 194 w 10147"/>
                  <a:gd name="connsiteY0" fmla="*/ 0 h 10000"/>
                  <a:gd name="connsiteX1" fmla="*/ 10147 w 10147"/>
                  <a:gd name="connsiteY1" fmla="*/ 0 h 10000"/>
                  <a:gd name="connsiteX2" fmla="*/ 8480 w 10147"/>
                  <a:gd name="connsiteY2" fmla="*/ 5000 h 10000"/>
                  <a:gd name="connsiteX3" fmla="*/ 10147 w 10147"/>
                  <a:gd name="connsiteY3" fmla="*/ 10000 h 10000"/>
                  <a:gd name="connsiteX4" fmla="*/ 1814 w 10147"/>
                  <a:gd name="connsiteY4" fmla="*/ 10000 h 10000"/>
                  <a:gd name="connsiteX5" fmla="*/ 147 w 10147"/>
                  <a:gd name="connsiteY5" fmla="*/ 5000 h 10000"/>
                  <a:gd name="connsiteX6" fmla="*/ 194 w 10147"/>
                  <a:gd name="connsiteY6" fmla="*/ 0 h 10000"/>
                  <a:gd name="connsiteX0" fmla="*/ 135 w 10088"/>
                  <a:gd name="connsiteY0" fmla="*/ 0 h 10000"/>
                  <a:gd name="connsiteX1" fmla="*/ 10088 w 10088"/>
                  <a:gd name="connsiteY1" fmla="*/ 0 h 10000"/>
                  <a:gd name="connsiteX2" fmla="*/ 8421 w 10088"/>
                  <a:gd name="connsiteY2" fmla="*/ 5000 h 10000"/>
                  <a:gd name="connsiteX3" fmla="*/ 10088 w 10088"/>
                  <a:gd name="connsiteY3" fmla="*/ 10000 h 10000"/>
                  <a:gd name="connsiteX4" fmla="*/ 1755 w 10088"/>
                  <a:gd name="connsiteY4" fmla="*/ 10000 h 10000"/>
                  <a:gd name="connsiteX5" fmla="*/ 189 w 10088"/>
                  <a:gd name="connsiteY5" fmla="*/ 5815 h 10000"/>
                  <a:gd name="connsiteX6" fmla="*/ 135 w 10088"/>
                  <a:gd name="connsiteY6" fmla="*/ 0 h 10000"/>
                  <a:gd name="connsiteX0" fmla="*/ 64 w 10017"/>
                  <a:gd name="connsiteY0" fmla="*/ 0 h 10000"/>
                  <a:gd name="connsiteX1" fmla="*/ 10017 w 10017"/>
                  <a:gd name="connsiteY1" fmla="*/ 0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628 w 10017"/>
                  <a:gd name="connsiteY2" fmla="*/ 4959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628 w 10017"/>
                  <a:gd name="connsiteY2" fmla="*/ 4959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577 w 10017"/>
                  <a:gd name="connsiteY2" fmla="*/ 447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577 w 10017"/>
                  <a:gd name="connsiteY2" fmla="*/ 447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498 w 10017"/>
                  <a:gd name="connsiteY2" fmla="*/ 4617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498 w 10017"/>
                  <a:gd name="connsiteY2" fmla="*/ 4617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99 w 10052"/>
                  <a:gd name="connsiteY0" fmla="*/ 0 h 10016"/>
                  <a:gd name="connsiteX1" fmla="*/ 8255 w 10052"/>
                  <a:gd name="connsiteY1" fmla="*/ 163 h 10016"/>
                  <a:gd name="connsiteX2" fmla="*/ 8533 w 10052"/>
                  <a:gd name="connsiteY2" fmla="*/ 4617 h 10016"/>
                  <a:gd name="connsiteX3" fmla="*/ 10052 w 10052"/>
                  <a:gd name="connsiteY3" fmla="*/ 10000 h 10016"/>
                  <a:gd name="connsiteX4" fmla="*/ 1098 w 10052"/>
                  <a:gd name="connsiteY4" fmla="*/ 10016 h 10016"/>
                  <a:gd name="connsiteX5" fmla="*/ 153 w 10052"/>
                  <a:gd name="connsiteY5" fmla="*/ 5815 h 10016"/>
                  <a:gd name="connsiteX6" fmla="*/ 99 w 10052"/>
                  <a:gd name="connsiteY6" fmla="*/ 0 h 10016"/>
                  <a:gd name="connsiteX0" fmla="*/ 99 w 10052"/>
                  <a:gd name="connsiteY0" fmla="*/ 0 h 10016"/>
                  <a:gd name="connsiteX1" fmla="*/ 8255 w 10052"/>
                  <a:gd name="connsiteY1" fmla="*/ 163 h 10016"/>
                  <a:gd name="connsiteX2" fmla="*/ 8533 w 10052"/>
                  <a:gd name="connsiteY2" fmla="*/ 4617 h 10016"/>
                  <a:gd name="connsiteX3" fmla="*/ 10052 w 10052"/>
                  <a:gd name="connsiteY3" fmla="*/ 10000 h 10016"/>
                  <a:gd name="connsiteX4" fmla="*/ 1098 w 10052"/>
                  <a:gd name="connsiteY4" fmla="*/ 10016 h 10016"/>
                  <a:gd name="connsiteX5" fmla="*/ 153 w 10052"/>
                  <a:gd name="connsiteY5" fmla="*/ 5815 h 10016"/>
                  <a:gd name="connsiteX6" fmla="*/ 99 w 10052"/>
                  <a:gd name="connsiteY6" fmla="*/ 0 h 10016"/>
                  <a:gd name="connsiteX0" fmla="*/ 99 w 9487"/>
                  <a:gd name="connsiteY0" fmla="*/ 0 h 10016"/>
                  <a:gd name="connsiteX1" fmla="*/ 8255 w 9487"/>
                  <a:gd name="connsiteY1" fmla="*/ 163 h 10016"/>
                  <a:gd name="connsiteX2" fmla="*/ 8533 w 9487"/>
                  <a:gd name="connsiteY2" fmla="*/ 4617 h 10016"/>
                  <a:gd name="connsiteX3" fmla="*/ 9487 w 9487"/>
                  <a:gd name="connsiteY3" fmla="*/ 9935 h 10016"/>
                  <a:gd name="connsiteX4" fmla="*/ 1098 w 9487"/>
                  <a:gd name="connsiteY4" fmla="*/ 10016 h 10016"/>
                  <a:gd name="connsiteX5" fmla="*/ 153 w 9487"/>
                  <a:gd name="connsiteY5" fmla="*/ 5815 h 10016"/>
                  <a:gd name="connsiteX6" fmla="*/ 99 w 9487"/>
                  <a:gd name="connsiteY6" fmla="*/ 0 h 10016"/>
                  <a:gd name="connsiteX0" fmla="*/ 104 w 10000"/>
                  <a:gd name="connsiteY0" fmla="*/ 0 h 10000"/>
                  <a:gd name="connsiteX1" fmla="*/ 8701 w 10000"/>
                  <a:gd name="connsiteY1" fmla="*/ 163 h 10000"/>
                  <a:gd name="connsiteX2" fmla="*/ 8994 w 10000"/>
                  <a:gd name="connsiteY2" fmla="*/ 4610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104 w 10000"/>
                  <a:gd name="connsiteY0" fmla="*/ 0 h 10000"/>
                  <a:gd name="connsiteX1" fmla="*/ 8701 w 10000"/>
                  <a:gd name="connsiteY1" fmla="*/ 163 h 10000"/>
                  <a:gd name="connsiteX2" fmla="*/ 8827 w 10000"/>
                  <a:gd name="connsiteY2" fmla="*/ 4838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104 w 10000"/>
                  <a:gd name="connsiteY0" fmla="*/ 0 h 10000"/>
                  <a:gd name="connsiteX1" fmla="*/ 8701 w 10000"/>
                  <a:gd name="connsiteY1" fmla="*/ 163 h 10000"/>
                  <a:gd name="connsiteX2" fmla="*/ 8827 w 10000"/>
                  <a:gd name="connsiteY2" fmla="*/ 4838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87 w 9983"/>
                  <a:gd name="connsiteY0" fmla="*/ 0 h 10033"/>
                  <a:gd name="connsiteX1" fmla="*/ 8684 w 9983"/>
                  <a:gd name="connsiteY1" fmla="*/ 163 h 10033"/>
                  <a:gd name="connsiteX2" fmla="*/ 8810 w 9983"/>
                  <a:gd name="connsiteY2" fmla="*/ 4838 h 10033"/>
                  <a:gd name="connsiteX3" fmla="*/ 9983 w 9983"/>
                  <a:gd name="connsiteY3" fmla="*/ 9919 h 10033"/>
                  <a:gd name="connsiteX4" fmla="*/ 771 w 9983"/>
                  <a:gd name="connsiteY4" fmla="*/ 10033 h 10033"/>
                  <a:gd name="connsiteX5" fmla="*/ 144 w 9983"/>
                  <a:gd name="connsiteY5" fmla="*/ 5806 h 10033"/>
                  <a:gd name="connsiteX6" fmla="*/ 87 w 9983"/>
                  <a:gd name="connsiteY6" fmla="*/ 0 h 10033"/>
                  <a:gd name="connsiteX0" fmla="*/ 87 w 10000"/>
                  <a:gd name="connsiteY0" fmla="*/ 0 h 10000"/>
                  <a:gd name="connsiteX1" fmla="*/ 8699 w 10000"/>
                  <a:gd name="connsiteY1" fmla="*/ 162 h 10000"/>
                  <a:gd name="connsiteX2" fmla="*/ 8825 w 10000"/>
                  <a:gd name="connsiteY2" fmla="*/ 4822 h 10000"/>
                  <a:gd name="connsiteX3" fmla="*/ 10000 w 10000"/>
                  <a:gd name="connsiteY3" fmla="*/ 9886 h 10000"/>
                  <a:gd name="connsiteX4" fmla="*/ 772 w 10000"/>
                  <a:gd name="connsiteY4" fmla="*/ 10000 h 10000"/>
                  <a:gd name="connsiteX5" fmla="*/ 144 w 10000"/>
                  <a:gd name="connsiteY5" fmla="*/ 5787 h 10000"/>
                  <a:gd name="connsiteX6" fmla="*/ 87 w 10000"/>
                  <a:gd name="connsiteY6" fmla="*/ 0 h 10000"/>
                  <a:gd name="connsiteX0" fmla="*/ 77 w 9990"/>
                  <a:gd name="connsiteY0" fmla="*/ 0 h 10000"/>
                  <a:gd name="connsiteX1" fmla="*/ 8689 w 9990"/>
                  <a:gd name="connsiteY1" fmla="*/ 162 h 10000"/>
                  <a:gd name="connsiteX2" fmla="*/ 8815 w 9990"/>
                  <a:gd name="connsiteY2" fmla="*/ 4822 h 10000"/>
                  <a:gd name="connsiteX3" fmla="*/ 9990 w 9990"/>
                  <a:gd name="connsiteY3" fmla="*/ 9886 h 10000"/>
                  <a:gd name="connsiteX4" fmla="*/ 762 w 9990"/>
                  <a:gd name="connsiteY4" fmla="*/ 10000 h 10000"/>
                  <a:gd name="connsiteX5" fmla="*/ 170 w 9990"/>
                  <a:gd name="connsiteY5" fmla="*/ 5933 h 10000"/>
                  <a:gd name="connsiteX6" fmla="*/ 77 w 9990"/>
                  <a:gd name="connsiteY6" fmla="*/ 0 h 10000"/>
                  <a:gd name="connsiteX0" fmla="*/ 66 w 9989"/>
                  <a:gd name="connsiteY0" fmla="*/ 0 h 10000"/>
                  <a:gd name="connsiteX1" fmla="*/ 8687 w 9989"/>
                  <a:gd name="connsiteY1" fmla="*/ 162 h 10000"/>
                  <a:gd name="connsiteX2" fmla="*/ 8813 w 9989"/>
                  <a:gd name="connsiteY2" fmla="*/ 4822 h 10000"/>
                  <a:gd name="connsiteX3" fmla="*/ 9989 w 9989"/>
                  <a:gd name="connsiteY3" fmla="*/ 9886 h 10000"/>
                  <a:gd name="connsiteX4" fmla="*/ 752 w 9989"/>
                  <a:gd name="connsiteY4" fmla="*/ 10000 h 10000"/>
                  <a:gd name="connsiteX5" fmla="*/ 159 w 9989"/>
                  <a:gd name="connsiteY5" fmla="*/ 5933 h 10000"/>
                  <a:gd name="connsiteX6" fmla="*/ 66 w 9989"/>
                  <a:gd name="connsiteY6" fmla="*/ 0 h 10000"/>
                  <a:gd name="connsiteX0" fmla="*/ 43 w 10240"/>
                  <a:gd name="connsiteY0" fmla="*/ 16 h 9838"/>
                  <a:gd name="connsiteX1" fmla="*/ 8937 w 10240"/>
                  <a:gd name="connsiteY1" fmla="*/ 0 h 9838"/>
                  <a:gd name="connsiteX2" fmla="*/ 9063 w 10240"/>
                  <a:gd name="connsiteY2" fmla="*/ 4660 h 9838"/>
                  <a:gd name="connsiteX3" fmla="*/ 10240 w 10240"/>
                  <a:gd name="connsiteY3" fmla="*/ 9724 h 9838"/>
                  <a:gd name="connsiteX4" fmla="*/ 993 w 10240"/>
                  <a:gd name="connsiteY4" fmla="*/ 9838 h 9838"/>
                  <a:gd name="connsiteX5" fmla="*/ 399 w 10240"/>
                  <a:gd name="connsiteY5" fmla="*/ 5771 h 9838"/>
                  <a:gd name="connsiteX6" fmla="*/ 43 w 10240"/>
                  <a:gd name="connsiteY6" fmla="*/ 16 h 9838"/>
                  <a:gd name="connsiteX0" fmla="*/ 0 w 9958"/>
                  <a:gd name="connsiteY0" fmla="*/ 16 h 10000"/>
                  <a:gd name="connsiteX1" fmla="*/ 8686 w 9958"/>
                  <a:gd name="connsiteY1" fmla="*/ 0 h 10000"/>
                  <a:gd name="connsiteX2" fmla="*/ 8809 w 9958"/>
                  <a:gd name="connsiteY2" fmla="*/ 4737 h 10000"/>
                  <a:gd name="connsiteX3" fmla="*/ 9958 w 9958"/>
                  <a:gd name="connsiteY3" fmla="*/ 9884 h 10000"/>
                  <a:gd name="connsiteX4" fmla="*/ 928 w 9958"/>
                  <a:gd name="connsiteY4" fmla="*/ 10000 h 10000"/>
                  <a:gd name="connsiteX5" fmla="*/ 348 w 9958"/>
                  <a:gd name="connsiteY5" fmla="*/ 5866 h 10000"/>
                  <a:gd name="connsiteX6" fmla="*/ 0 w 9958"/>
                  <a:gd name="connsiteY6" fmla="*/ 16 h 10000"/>
                  <a:gd name="connsiteX0" fmla="*/ 0 w 10000"/>
                  <a:gd name="connsiteY0" fmla="*/ 16 h 10000"/>
                  <a:gd name="connsiteX1" fmla="*/ 8723 w 10000"/>
                  <a:gd name="connsiteY1" fmla="*/ 0 h 10000"/>
                  <a:gd name="connsiteX2" fmla="*/ 8846 w 10000"/>
                  <a:gd name="connsiteY2" fmla="*/ 4737 h 10000"/>
                  <a:gd name="connsiteX3" fmla="*/ 10000 w 10000"/>
                  <a:gd name="connsiteY3" fmla="*/ 9884 h 10000"/>
                  <a:gd name="connsiteX4" fmla="*/ 932 w 10000"/>
                  <a:gd name="connsiteY4" fmla="*/ 10000 h 10000"/>
                  <a:gd name="connsiteX5" fmla="*/ 150 w 10000"/>
                  <a:gd name="connsiteY5" fmla="*/ 5487 h 10000"/>
                  <a:gd name="connsiteX6" fmla="*/ 0 w 10000"/>
                  <a:gd name="connsiteY6" fmla="*/ 16 h 10000"/>
                  <a:gd name="connsiteX0" fmla="*/ 0 w 10000"/>
                  <a:gd name="connsiteY0" fmla="*/ 16 h 10000"/>
                  <a:gd name="connsiteX1" fmla="*/ 8723 w 10000"/>
                  <a:gd name="connsiteY1" fmla="*/ 0 h 10000"/>
                  <a:gd name="connsiteX2" fmla="*/ 8846 w 10000"/>
                  <a:gd name="connsiteY2" fmla="*/ 4737 h 10000"/>
                  <a:gd name="connsiteX3" fmla="*/ 10000 w 10000"/>
                  <a:gd name="connsiteY3" fmla="*/ 9884 h 10000"/>
                  <a:gd name="connsiteX4" fmla="*/ 932 w 10000"/>
                  <a:gd name="connsiteY4" fmla="*/ 10000 h 10000"/>
                  <a:gd name="connsiteX5" fmla="*/ 244 w 10000"/>
                  <a:gd name="connsiteY5" fmla="*/ 5536 h 10000"/>
                  <a:gd name="connsiteX6" fmla="*/ 0 w 10000"/>
                  <a:gd name="connsiteY6" fmla="*/ 16 h 10000"/>
                  <a:gd name="connsiteX0" fmla="*/ 0 w 10000"/>
                  <a:gd name="connsiteY0" fmla="*/ 16 h 10000"/>
                  <a:gd name="connsiteX1" fmla="*/ 8723 w 10000"/>
                  <a:gd name="connsiteY1" fmla="*/ 0 h 10000"/>
                  <a:gd name="connsiteX2" fmla="*/ 8858 w 10000"/>
                  <a:gd name="connsiteY2" fmla="*/ 4803 h 10000"/>
                  <a:gd name="connsiteX3" fmla="*/ 10000 w 10000"/>
                  <a:gd name="connsiteY3" fmla="*/ 9884 h 10000"/>
                  <a:gd name="connsiteX4" fmla="*/ 932 w 10000"/>
                  <a:gd name="connsiteY4" fmla="*/ 10000 h 10000"/>
                  <a:gd name="connsiteX5" fmla="*/ 244 w 10000"/>
                  <a:gd name="connsiteY5" fmla="*/ 5536 h 10000"/>
                  <a:gd name="connsiteX6" fmla="*/ 0 w 10000"/>
                  <a:gd name="connsiteY6" fmla="*/ 16 h 10000"/>
                  <a:gd name="connsiteX0" fmla="*/ 0 w 9695"/>
                  <a:gd name="connsiteY0" fmla="*/ 16 h 10000"/>
                  <a:gd name="connsiteX1" fmla="*/ 8723 w 9695"/>
                  <a:gd name="connsiteY1" fmla="*/ 0 h 10000"/>
                  <a:gd name="connsiteX2" fmla="*/ 8858 w 9695"/>
                  <a:gd name="connsiteY2" fmla="*/ 4803 h 10000"/>
                  <a:gd name="connsiteX3" fmla="*/ 9695 w 9695"/>
                  <a:gd name="connsiteY3" fmla="*/ 9785 h 10000"/>
                  <a:gd name="connsiteX4" fmla="*/ 932 w 9695"/>
                  <a:gd name="connsiteY4" fmla="*/ 10000 h 10000"/>
                  <a:gd name="connsiteX5" fmla="*/ 244 w 9695"/>
                  <a:gd name="connsiteY5" fmla="*/ 5536 h 10000"/>
                  <a:gd name="connsiteX6" fmla="*/ 0 w 9695"/>
                  <a:gd name="connsiteY6" fmla="*/ 16 h 10000"/>
                  <a:gd name="connsiteX0" fmla="*/ 0 w 10000"/>
                  <a:gd name="connsiteY0" fmla="*/ 16 h 10000"/>
                  <a:gd name="connsiteX1" fmla="*/ 8997 w 10000"/>
                  <a:gd name="connsiteY1" fmla="*/ 0 h 10000"/>
                  <a:gd name="connsiteX2" fmla="*/ 9137 w 10000"/>
                  <a:gd name="connsiteY2" fmla="*/ 4803 h 10000"/>
                  <a:gd name="connsiteX3" fmla="*/ 10000 w 10000"/>
                  <a:gd name="connsiteY3" fmla="*/ 9785 h 10000"/>
                  <a:gd name="connsiteX4" fmla="*/ 961 w 10000"/>
                  <a:gd name="connsiteY4" fmla="*/ 10000 h 10000"/>
                  <a:gd name="connsiteX5" fmla="*/ 252 w 10000"/>
                  <a:gd name="connsiteY5" fmla="*/ 5536 h 10000"/>
                  <a:gd name="connsiteX6" fmla="*/ 0 w 10000"/>
                  <a:gd name="connsiteY6" fmla="*/ 16 h 10000"/>
                  <a:gd name="connsiteX0" fmla="*/ 0 w 10000"/>
                  <a:gd name="connsiteY0" fmla="*/ 16 h 10000"/>
                  <a:gd name="connsiteX1" fmla="*/ 8997 w 10000"/>
                  <a:gd name="connsiteY1" fmla="*/ 0 h 10000"/>
                  <a:gd name="connsiteX2" fmla="*/ 9137 w 10000"/>
                  <a:gd name="connsiteY2" fmla="*/ 4803 h 10000"/>
                  <a:gd name="connsiteX3" fmla="*/ 10000 w 10000"/>
                  <a:gd name="connsiteY3" fmla="*/ 9785 h 10000"/>
                  <a:gd name="connsiteX4" fmla="*/ 961 w 10000"/>
                  <a:gd name="connsiteY4" fmla="*/ 10000 h 10000"/>
                  <a:gd name="connsiteX5" fmla="*/ 252 w 10000"/>
                  <a:gd name="connsiteY5" fmla="*/ 5536 h 10000"/>
                  <a:gd name="connsiteX6" fmla="*/ 0 w 10000"/>
                  <a:gd name="connsiteY6" fmla="*/ 1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0" y="16"/>
                    </a:moveTo>
                    <a:lnTo>
                      <a:pt x="8997" y="0"/>
                    </a:lnTo>
                    <a:cubicBezTo>
                      <a:pt x="9009" y="2143"/>
                      <a:pt x="9091" y="3386"/>
                      <a:pt x="9137" y="4803"/>
                    </a:cubicBezTo>
                    <a:cubicBezTo>
                      <a:pt x="9183" y="6220"/>
                      <a:pt x="9546" y="8236"/>
                      <a:pt x="10000" y="9785"/>
                    </a:cubicBezTo>
                    <a:lnTo>
                      <a:pt x="961" y="10000"/>
                    </a:lnTo>
                    <a:cubicBezTo>
                      <a:pt x="470" y="8483"/>
                      <a:pt x="412" y="7200"/>
                      <a:pt x="252" y="5536"/>
                    </a:cubicBezTo>
                    <a:cubicBezTo>
                      <a:pt x="92" y="3872"/>
                      <a:pt x="94" y="2720"/>
                      <a:pt x="0" y="16"/>
                    </a:cubicBezTo>
                    <a:close/>
                  </a:path>
                </a:pathLst>
              </a:custGeom>
              <a:gradFill>
                <a:gsLst>
                  <a:gs pos="11000">
                    <a:srgbClr val="FFED41"/>
                  </a:gs>
                  <a:gs pos="0">
                    <a:srgbClr val="FFEC37"/>
                  </a:gs>
                  <a:gs pos="12000">
                    <a:srgbClr val="FFF594"/>
                  </a:gs>
                  <a:gs pos="100000">
                    <a:srgbClr val="FFF59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3" name="Rectangle 122">
              <a:extLst>
                <a:ext uri="{FF2B5EF4-FFF2-40B4-BE49-F238E27FC236}">
                  <a16:creationId xmlns:a16="http://schemas.microsoft.com/office/drawing/2014/main" id="{2AEE2245-8150-40EA-BCD3-28D948FAB23E}"/>
                </a:ext>
              </a:extLst>
            </p:cNvPr>
            <p:cNvSpPr/>
            <p:nvPr/>
          </p:nvSpPr>
          <p:spPr>
            <a:xfrm>
              <a:off x="6741168" y="1826540"/>
              <a:ext cx="3497729" cy="2248629"/>
            </a:xfrm>
            <a:prstGeom prst="rect">
              <a:avLst/>
            </a:prstGeom>
          </p:spPr>
          <p:txBody>
            <a:bodyPr wrap="square">
              <a:spAutoFit/>
            </a:bodyPr>
            <a:lstStyle/>
            <a:p>
              <a:pPr>
                <a:lnSpc>
                  <a:spcPct val="150000"/>
                </a:lnSpc>
              </a:pPr>
              <a:r>
                <a:rPr lang="en-GB" sz="2400" dirty="0">
                  <a:solidFill>
                    <a:schemeClr val="bg1"/>
                  </a:solidFill>
                  <a:latin typeface="Segoe UI Semilight" panose="020B0402040204020203" pitchFamily="34" charset="0"/>
                  <a:cs typeface="Segoe UI Semilight" panose="020B0402040204020203" pitchFamily="34" charset="0"/>
                </a:rPr>
                <a:t>Great for:</a:t>
              </a:r>
            </a:p>
            <a:p>
              <a:pPr>
                <a:lnSpc>
                  <a:spcPct val="150000"/>
                </a:lnSpc>
              </a:pPr>
              <a:r>
                <a:rPr lang="en-GB" sz="2400" dirty="0">
                  <a:solidFill>
                    <a:schemeClr val="bg1"/>
                  </a:solidFill>
                  <a:latin typeface="Segoe UI Semilight" panose="020B0402040204020203" pitchFamily="34" charset="0"/>
                  <a:cs typeface="Segoe UI Semilight" panose="020B0402040204020203" pitchFamily="34" charset="0"/>
                </a:rPr>
                <a:t> - Thin client</a:t>
              </a:r>
            </a:p>
            <a:p>
              <a:pPr>
                <a:lnSpc>
                  <a:spcPct val="150000"/>
                </a:lnSpc>
              </a:pPr>
              <a:r>
                <a:rPr lang="en-GB" sz="2400" dirty="0">
                  <a:solidFill>
                    <a:schemeClr val="bg1"/>
                  </a:solidFill>
                  <a:latin typeface="Segoe UI Semilight" panose="020B0402040204020203" pitchFamily="34" charset="0"/>
                  <a:cs typeface="Segoe UI Semilight" panose="020B0402040204020203" pitchFamily="34" charset="0"/>
                </a:rPr>
                <a:t>  - Full runtime</a:t>
              </a:r>
            </a:p>
            <a:p>
              <a:pPr>
                <a:lnSpc>
                  <a:spcPct val="150000"/>
                </a:lnSpc>
              </a:pPr>
              <a:r>
                <a:rPr lang="en-GB" sz="2400" dirty="0">
                  <a:solidFill>
                    <a:schemeClr val="bg1"/>
                  </a:solidFill>
                  <a:latin typeface="Segoe UI Semilight" panose="020B0402040204020203" pitchFamily="34" charset="0"/>
                  <a:cs typeface="Segoe UI Semilight" panose="020B0402040204020203" pitchFamily="34" charset="0"/>
                </a:rPr>
                <a:t>   - All code on server</a:t>
              </a:r>
              <a:endParaRPr lang="en-GB" sz="2400" dirty="0">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0680563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200"/>
                                        <p:tgtEl>
                                          <p:spTgt spid="113"/>
                                        </p:tgtEl>
                                      </p:cBhvr>
                                    </p:animEffect>
                                    <p:anim calcmode="lin" valueType="num">
                                      <p:cBhvr>
                                        <p:cTn id="18" dur="200" fill="hold"/>
                                        <p:tgtEl>
                                          <p:spTgt spid="113"/>
                                        </p:tgtEl>
                                        <p:attrNameLst>
                                          <p:attrName>ppt_x</p:attrName>
                                        </p:attrNameLst>
                                      </p:cBhvr>
                                      <p:tavLst>
                                        <p:tav tm="0">
                                          <p:val>
                                            <p:strVal val="#ppt_x"/>
                                          </p:val>
                                        </p:tav>
                                        <p:tav tm="100000">
                                          <p:val>
                                            <p:strVal val="#ppt_x"/>
                                          </p:val>
                                        </p:tav>
                                      </p:tavLst>
                                    </p:anim>
                                    <p:anim calcmode="lin" valueType="num">
                                      <p:cBhvr>
                                        <p:cTn id="19" dur="2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fade">
                                      <p:cBhvr>
                                        <p:cTn id="24" dur="200"/>
                                        <p:tgtEl>
                                          <p:spTgt spid="121"/>
                                        </p:tgtEl>
                                      </p:cBhvr>
                                    </p:animEffect>
                                    <p:anim calcmode="lin" valueType="num">
                                      <p:cBhvr>
                                        <p:cTn id="25" dur="200" fill="hold"/>
                                        <p:tgtEl>
                                          <p:spTgt spid="121"/>
                                        </p:tgtEl>
                                        <p:attrNameLst>
                                          <p:attrName>ppt_x</p:attrName>
                                        </p:attrNameLst>
                                      </p:cBhvr>
                                      <p:tavLst>
                                        <p:tav tm="0">
                                          <p:val>
                                            <p:strVal val="#ppt_x"/>
                                          </p:val>
                                        </p:tav>
                                        <p:tav tm="100000">
                                          <p:val>
                                            <p:strVal val="#ppt_x"/>
                                          </p:val>
                                        </p:tav>
                                      </p:tavLst>
                                    </p:anim>
                                    <p:anim calcmode="lin" valueType="num">
                                      <p:cBhvr>
                                        <p:cTn id="26" dur="2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AE79058-BB07-46D5-B8BC-B1E9E43F3414}"/>
              </a:ext>
            </a:extLst>
          </p:cNvPr>
          <p:cNvSpPr/>
          <p:nvPr/>
        </p:nvSpPr>
        <p:spPr>
          <a:xfrm>
            <a:off x="3772364" y="503720"/>
            <a:ext cx="9664783" cy="6888113"/>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0" fmla="*/ 0 w 10055196"/>
              <a:gd name="connsiteY0" fmla="*/ 3754838 h 6401948"/>
              <a:gd name="connsiteX1" fmla="*/ 1748659 w 10055196"/>
              <a:gd name="connsiteY1" fmla="*/ 6385456 h 6401948"/>
              <a:gd name="connsiteX2" fmla="*/ 10055196 w 10055196"/>
              <a:gd name="connsiteY2" fmla="*/ 6401948 h 6401948"/>
              <a:gd name="connsiteX3" fmla="*/ 5411995 w 10055196"/>
              <a:gd name="connsiteY3" fmla="*/ 0 h 6401948"/>
              <a:gd name="connsiteX0" fmla="*/ 0 w 8982643"/>
              <a:gd name="connsiteY0" fmla="*/ 5345488 h 6401948"/>
              <a:gd name="connsiteX1" fmla="*/ 676106 w 8982643"/>
              <a:gd name="connsiteY1" fmla="*/ 6385456 h 6401948"/>
              <a:gd name="connsiteX2" fmla="*/ 8982643 w 8982643"/>
              <a:gd name="connsiteY2" fmla="*/ 6401948 h 6401948"/>
              <a:gd name="connsiteX3" fmla="*/ 4339442 w 8982643"/>
              <a:gd name="connsiteY3" fmla="*/ 0 h 6401948"/>
            </a:gdLst>
            <a:ahLst/>
            <a:cxnLst>
              <a:cxn ang="0">
                <a:pos x="connsiteX0" y="connsiteY0"/>
              </a:cxn>
              <a:cxn ang="0">
                <a:pos x="connsiteX1" y="connsiteY1"/>
              </a:cxn>
              <a:cxn ang="0">
                <a:pos x="connsiteX2" y="connsiteY2"/>
              </a:cxn>
              <a:cxn ang="0">
                <a:pos x="connsiteX3" y="connsiteY3"/>
              </a:cxn>
            </a:cxnLst>
            <a:rect l="l" t="t" r="r" b="b"/>
            <a:pathLst>
              <a:path w="8982643" h="6401948">
                <a:moveTo>
                  <a:pt x="0" y="5345488"/>
                </a:moveTo>
                <a:lnTo>
                  <a:pt x="676106" y="6385456"/>
                </a:lnTo>
                <a:lnTo>
                  <a:pt x="8982643" y="6401948"/>
                </a:lnTo>
                <a:lnTo>
                  <a:pt x="4339442" y="0"/>
                </a:ln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76A2C615-502D-47FF-B8D3-7EA6CD964173}"/>
              </a:ext>
            </a:extLst>
          </p:cNvPr>
          <p:cNvSpPr/>
          <p:nvPr/>
        </p:nvSpPr>
        <p:spPr>
          <a:xfrm>
            <a:off x="3717908" y="421110"/>
            <a:ext cx="4756184" cy="5897148"/>
          </a:xfrm>
          <a:prstGeom prst="roundRect">
            <a:avLst>
              <a:gd name="adj" fmla="val 38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E8EBAEF3-4B43-4C5D-BE76-96A7482B5F1B}"/>
              </a:ext>
            </a:extLst>
          </p:cNvPr>
          <p:cNvPicPr>
            <a:picLocks noChangeAspect="1"/>
          </p:cNvPicPr>
          <p:nvPr/>
        </p:nvPicPr>
        <p:blipFill>
          <a:blip r:embed="rId3"/>
          <a:stretch>
            <a:fillRect/>
          </a:stretch>
        </p:blipFill>
        <p:spPr>
          <a:xfrm>
            <a:off x="3865964" y="788435"/>
            <a:ext cx="4460072" cy="5162499"/>
          </a:xfrm>
          <a:prstGeom prst="rect">
            <a:avLst/>
          </a:prstGeom>
        </p:spPr>
      </p:pic>
    </p:spTree>
    <p:extLst>
      <p:ext uri="{BB962C8B-B14F-4D97-AF65-F5344CB8AC3E}">
        <p14:creationId xmlns:p14="http://schemas.microsoft.com/office/powerpoint/2010/main" val="8891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sic Steps">
            <a:extLst>
              <a:ext uri="{FF2B5EF4-FFF2-40B4-BE49-F238E27FC236}">
                <a16:creationId xmlns:a16="http://schemas.microsoft.com/office/drawing/2014/main" id="{515E1580-C086-41C2-AC5F-24EC67C936A4}"/>
              </a:ext>
            </a:extLst>
          </p:cNvPr>
          <p:cNvSpPr txBox="1">
            <a:spLocks/>
          </p:cNvSpPr>
          <p:nvPr/>
        </p:nvSpPr>
        <p:spPr>
          <a:xfrm>
            <a:off x="3429000" y="175098"/>
            <a:ext cx="5334000" cy="1014562"/>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Get Started</a:t>
            </a:r>
          </a:p>
        </p:txBody>
      </p:sp>
      <p:sp>
        <p:nvSpPr>
          <p:cNvPr id="4" name="Get an Azure account…">
            <a:extLst>
              <a:ext uri="{FF2B5EF4-FFF2-40B4-BE49-F238E27FC236}">
                <a16:creationId xmlns:a16="http://schemas.microsoft.com/office/drawing/2014/main" id="{DB8B7772-7051-4B4A-87BC-32E97D34302B}"/>
              </a:ext>
            </a:extLst>
          </p:cNvPr>
          <p:cNvSpPr txBox="1">
            <a:spLocks/>
          </p:cNvSpPr>
          <p:nvPr/>
        </p:nvSpPr>
        <p:spPr>
          <a:xfrm>
            <a:off x="952500" y="1476753"/>
            <a:ext cx="10769330" cy="1521619"/>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74315" indent="-374315" algn="l">
              <a:spcBef>
                <a:spcPts val="3800"/>
              </a:spcBef>
              <a:buSzPct val="100000"/>
              <a:buFont typeface="Arial" panose="020B0604020202020204" pitchFamily="34" charset="0"/>
              <a:buAutoNum type="arabicPeriod"/>
              <a:defRPr sz="2800" u="none"/>
            </a:pPr>
            <a:r>
              <a:rPr lang="en-US" sz="2800" dirty="0"/>
              <a:t> Pick your tool of choice: Visual Studio 2019, Visual Studio Code, or Visual Studio for Mac</a:t>
            </a:r>
          </a:p>
          <a:p>
            <a:pPr marL="374315" indent="-374315" algn="l">
              <a:spcBef>
                <a:spcPts val="3800"/>
              </a:spcBef>
              <a:buSzPct val="100000"/>
              <a:buFont typeface="Arial" panose="020B0604020202020204" pitchFamily="34" charset="0"/>
              <a:buAutoNum type="arabicPeriod"/>
              <a:defRPr sz="2800" u="none"/>
            </a:pPr>
            <a:r>
              <a:rPr lang="en-US" sz="2800" dirty="0"/>
              <a:t>Install .NET Core 3.1 SDK:   dot.net/get-core3</a:t>
            </a:r>
          </a:p>
        </p:txBody>
      </p:sp>
      <p:sp>
        <p:nvSpPr>
          <p:cNvPr id="5" name="Get an Azure account…">
            <a:extLst>
              <a:ext uri="{FF2B5EF4-FFF2-40B4-BE49-F238E27FC236}">
                <a16:creationId xmlns:a16="http://schemas.microsoft.com/office/drawing/2014/main" id="{424D2A49-EC26-4F7F-9B87-B09B41E13CB4}"/>
              </a:ext>
            </a:extLst>
          </p:cNvPr>
          <p:cNvSpPr txBox="1">
            <a:spLocks/>
          </p:cNvSpPr>
          <p:nvPr/>
        </p:nvSpPr>
        <p:spPr>
          <a:xfrm>
            <a:off x="952500" y="3285466"/>
            <a:ext cx="10769330" cy="1521619"/>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3800"/>
              </a:spcBef>
              <a:buSzPct val="100000"/>
              <a:defRPr sz="2800" u="none"/>
            </a:pPr>
            <a:endParaRPr lang="en-US" sz="2800" dirty="0"/>
          </a:p>
        </p:txBody>
      </p:sp>
      <p:sp>
        <p:nvSpPr>
          <p:cNvPr id="7" name="Rectangle 6">
            <a:extLst>
              <a:ext uri="{FF2B5EF4-FFF2-40B4-BE49-F238E27FC236}">
                <a16:creationId xmlns:a16="http://schemas.microsoft.com/office/drawing/2014/main" id="{7531F295-ACE0-41F1-AA53-A1310BE6A870}"/>
              </a:ext>
            </a:extLst>
          </p:cNvPr>
          <p:cNvSpPr/>
          <p:nvPr/>
        </p:nvSpPr>
        <p:spPr>
          <a:xfrm>
            <a:off x="1342417" y="4941911"/>
            <a:ext cx="4610911" cy="923330"/>
          </a:xfrm>
          <a:prstGeom prst="rect">
            <a:avLst/>
          </a:prstGeom>
        </p:spPr>
        <p:txBody>
          <a:bodyPr wrap="square">
            <a:spAutoFit/>
          </a:bodyPr>
          <a:lstStyle/>
          <a:p>
            <a:r>
              <a:rPr lang="en-US" dirty="0"/>
              <a:t>dotnet new </a:t>
            </a:r>
            <a:r>
              <a:rPr lang="en-US" dirty="0" err="1"/>
              <a:t>blazorwasm</a:t>
            </a:r>
            <a:r>
              <a:rPr lang="en-US" dirty="0"/>
              <a:t> -o blazor-wasm1</a:t>
            </a:r>
          </a:p>
          <a:p>
            <a:r>
              <a:rPr lang="en-US" dirty="0"/>
              <a:t>cd blazor-wasm1</a:t>
            </a:r>
          </a:p>
          <a:p>
            <a:r>
              <a:rPr lang="en-US" dirty="0"/>
              <a:t>dotnet run</a:t>
            </a:r>
          </a:p>
        </p:txBody>
      </p:sp>
      <p:sp>
        <p:nvSpPr>
          <p:cNvPr id="8" name="Rectangle 7">
            <a:extLst>
              <a:ext uri="{FF2B5EF4-FFF2-40B4-BE49-F238E27FC236}">
                <a16:creationId xmlns:a16="http://schemas.microsoft.com/office/drawing/2014/main" id="{B1963C76-D65C-4CD8-AC94-41AB24C60537}"/>
              </a:ext>
            </a:extLst>
          </p:cNvPr>
          <p:cNvSpPr/>
          <p:nvPr/>
        </p:nvSpPr>
        <p:spPr>
          <a:xfrm>
            <a:off x="6417014" y="4921961"/>
            <a:ext cx="4432569" cy="923330"/>
          </a:xfrm>
          <a:prstGeom prst="rect">
            <a:avLst/>
          </a:prstGeom>
        </p:spPr>
        <p:txBody>
          <a:bodyPr wrap="square">
            <a:spAutoFit/>
          </a:bodyPr>
          <a:lstStyle/>
          <a:p>
            <a:r>
              <a:rPr lang="en-US" dirty="0"/>
              <a:t>dotnet new </a:t>
            </a:r>
            <a:r>
              <a:rPr lang="en-US" dirty="0" err="1"/>
              <a:t>blazorserver</a:t>
            </a:r>
            <a:r>
              <a:rPr lang="en-US" dirty="0"/>
              <a:t> -o blazor-server1</a:t>
            </a:r>
          </a:p>
          <a:p>
            <a:r>
              <a:rPr lang="en-US" dirty="0"/>
              <a:t>cd blazor-server1</a:t>
            </a:r>
          </a:p>
          <a:p>
            <a:r>
              <a:rPr lang="en-US" dirty="0"/>
              <a:t>dotnet run</a:t>
            </a:r>
          </a:p>
        </p:txBody>
      </p:sp>
      <p:sp>
        <p:nvSpPr>
          <p:cNvPr id="9" name="TextBox 8">
            <a:extLst>
              <a:ext uri="{FF2B5EF4-FFF2-40B4-BE49-F238E27FC236}">
                <a16:creationId xmlns:a16="http://schemas.microsoft.com/office/drawing/2014/main" id="{6DF9707F-8B57-4A31-8370-7BB091B30F22}"/>
              </a:ext>
            </a:extLst>
          </p:cNvPr>
          <p:cNvSpPr txBox="1"/>
          <p:nvPr/>
        </p:nvSpPr>
        <p:spPr>
          <a:xfrm>
            <a:off x="1994170" y="4322877"/>
            <a:ext cx="2869660" cy="523220"/>
          </a:xfrm>
          <a:prstGeom prst="rect">
            <a:avLst/>
          </a:prstGeom>
          <a:noFill/>
        </p:spPr>
        <p:txBody>
          <a:bodyPr wrap="square" rtlCol="0">
            <a:spAutoFit/>
          </a:bodyPr>
          <a:lstStyle/>
          <a:p>
            <a:r>
              <a:rPr lang="en-US" sz="2800" dirty="0"/>
              <a:t>For </a:t>
            </a:r>
            <a:r>
              <a:rPr lang="en-US" sz="2800" dirty="0" err="1"/>
              <a:t>Webassembly</a:t>
            </a:r>
            <a:r>
              <a:rPr lang="en-US" sz="2800" dirty="0"/>
              <a:t>:</a:t>
            </a:r>
          </a:p>
        </p:txBody>
      </p:sp>
      <p:sp>
        <p:nvSpPr>
          <p:cNvPr id="10" name="TextBox 9">
            <a:extLst>
              <a:ext uri="{FF2B5EF4-FFF2-40B4-BE49-F238E27FC236}">
                <a16:creationId xmlns:a16="http://schemas.microsoft.com/office/drawing/2014/main" id="{F0521C1E-033A-445E-9838-7C924E34AB37}"/>
              </a:ext>
            </a:extLst>
          </p:cNvPr>
          <p:cNvSpPr txBox="1"/>
          <p:nvPr/>
        </p:nvSpPr>
        <p:spPr>
          <a:xfrm>
            <a:off x="7718087" y="4283865"/>
            <a:ext cx="1830422" cy="523220"/>
          </a:xfrm>
          <a:prstGeom prst="rect">
            <a:avLst/>
          </a:prstGeom>
          <a:noFill/>
        </p:spPr>
        <p:txBody>
          <a:bodyPr wrap="square" rtlCol="0">
            <a:spAutoFit/>
          </a:bodyPr>
          <a:lstStyle/>
          <a:p>
            <a:r>
              <a:rPr lang="en-US" sz="2800" dirty="0"/>
              <a:t>For Server:</a:t>
            </a:r>
          </a:p>
        </p:txBody>
      </p:sp>
    </p:spTree>
    <p:extLst>
      <p:ext uri="{BB962C8B-B14F-4D97-AF65-F5344CB8AC3E}">
        <p14:creationId xmlns:p14="http://schemas.microsoft.com/office/powerpoint/2010/main" val="2925740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7ACD-A0B0-43B4-B496-594F70E3A1D5}"/>
              </a:ext>
            </a:extLst>
          </p:cNvPr>
          <p:cNvSpPr txBox="1"/>
          <p:nvPr/>
        </p:nvSpPr>
        <p:spPr>
          <a:xfrm>
            <a:off x="1753410" y="2828835"/>
            <a:ext cx="8685180" cy="1200329"/>
          </a:xfrm>
          <a:prstGeom prst="rect">
            <a:avLst/>
          </a:prstGeom>
          <a:noFill/>
        </p:spPr>
        <p:txBody>
          <a:bodyPr wrap="square" rtlCol="0">
            <a:spAutoFit/>
          </a:bodyPr>
          <a:lstStyle/>
          <a:p>
            <a:r>
              <a:rPr lang="en-US" sz="7200" dirty="0"/>
              <a:t>Let’s see this in action!</a:t>
            </a:r>
          </a:p>
        </p:txBody>
      </p:sp>
    </p:spTree>
    <p:extLst>
      <p:ext uri="{BB962C8B-B14F-4D97-AF65-F5344CB8AC3E}">
        <p14:creationId xmlns:p14="http://schemas.microsoft.com/office/powerpoint/2010/main" val="2584557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7ACD-A0B0-43B4-B496-594F70E3A1D5}"/>
              </a:ext>
            </a:extLst>
          </p:cNvPr>
          <p:cNvSpPr txBox="1"/>
          <p:nvPr/>
        </p:nvSpPr>
        <p:spPr>
          <a:xfrm>
            <a:off x="3441564" y="430231"/>
            <a:ext cx="5308871" cy="1200329"/>
          </a:xfrm>
          <a:prstGeom prst="rect">
            <a:avLst/>
          </a:prstGeom>
          <a:noFill/>
        </p:spPr>
        <p:txBody>
          <a:bodyPr wrap="square" rtlCol="0">
            <a:spAutoFit/>
          </a:bodyPr>
          <a:lstStyle/>
          <a:p>
            <a:r>
              <a:rPr lang="en-US" sz="7200" dirty="0"/>
              <a:t>Authorization</a:t>
            </a:r>
          </a:p>
        </p:txBody>
      </p:sp>
      <p:sp>
        <p:nvSpPr>
          <p:cNvPr id="4" name="TextBox 3">
            <a:extLst>
              <a:ext uri="{FF2B5EF4-FFF2-40B4-BE49-F238E27FC236}">
                <a16:creationId xmlns:a16="http://schemas.microsoft.com/office/drawing/2014/main" id="{BB03BE09-F6BF-423D-93B7-8851D7E9FFC8}"/>
              </a:ext>
            </a:extLst>
          </p:cNvPr>
          <p:cNvSpPr txBox="1"/>
          <p:nvPr/>
        </p:nvSpPr>
        <p:spPr>
          <a:xfrm>
            <a:off x="3441564" y="1316922"/>
            <a:ext cx="5308871" cy="1200329"/>
          </a:xfrm>
          <a:prstGeom prst="rect">
            <a:avLst/>
          </a:prstGeom>
          <a:noFill/>
        </p:spPr>
        <p:txBody>
          <a:bodyPr wrap="square" rtlCol="0">
            <a:spAutoFit/>
          </a:bodyPr>
          <a:lstStyle/>
          <a:p>
            <a:r>
              <a:rPr lang="en-US" sz="7200" dirty="0"/>
              <a:t>Code sharing</a:t>
            </a:r>
          </a:p>
        </p:txBody>
      </p:sp>
      <p:sp>
        <p:nvSpPr>
          <p:cNvPr id="6" name="TextBox 5">
            <a:extLst>
              <a:ext uri="{FF2B5EF4-FFF2-40B4-BE49-F238E27FC236}">
                <a16:creationId xmlns:a16="http://schemas.microsoft.com/office/drawing/2014/main" id="{D425C496-E73B-4BA3-9C8E-586F59624CC1}"/>
              </a:ext>
            </a:extLst>
          </p:cNvPr>
          <p:cNvSpPr txBox="1"/>
          <p:nvPr/>
        </p:nvSpPr>
        <p:spPr>
          <a:xfrm>
            <a:off x="2613534" y="2219235"/>
            <a:ext cx="6879483" cy="1200329"/>
          </a:xfrm>
          <a:prstGeom prst="rect">
            <a:avLst/>
          </a:prstGeom>
          <a:noFill/>
        </p:spPr>
        <p:txBody>
          <a:bodyPr wrap="square" rtlCol="0">
            <a:spAutoFit/>
          </a:bodyPr>
          <a:lstStyle/>
          <a:p>
            <a:r>
              <a:rPr lang="en-US" sz="7200" dirty="0"/>
              <a:t>JavaScript interop</a:t>
            </a:r>
          </a:p>
        </p:txBody>
      </p:sp>
      <p:sp>
        <p:nvSpPr>
          <p:cNvPr id="8" name="TextBox 7">
            <a:extLst>
              <a:ext uri="{FF2B5EF4-FFF2-40B4-BE49-F238E27FC236}">
                <a16:creationId xmlns:a16="http://schemas.microsoft.com/office/drawing/2014/main" id="{54C03836-F317-46E7-839F-C788975C4A6D}"/>
              </a:ext>
            </a:extLst>
          </p:cNvPr>
          <p:cNvSpPr txBox="1"/>
          <p:nvPr/>
        </p:nvSpPr>
        <p:spPr>
          <a:xfrm>
            <a:off x="3938394" y="3105632"/>
            <a:ext cx="4204376" cy="1200329"/>
          </a:xfrm>
          <a:prstGeom prst="rect">
            <a:avLst/>
          </a:prstGeom>
          <a:noFill/>
        </p:spPr>
        <p:txBody>
          <a:bodyPr wrap="square" rtlCol="0">
            <a:spAutoFit/>
          </a:bodyPr>
          <a:lstStyle/>
          <a:p>
            <a:r>
              <a:rPr lang="en-US" sz="7200" dirty="0"/>
              <a:t>Debugging</a:t>
            </a:r>
          </a:p>
        </p:txBody>
      </p:sp>
      <p:sp>
        <p:nvSpPr>
          <p:cNvPr id="12" name="TextBox 11">
            <a:extLst>
              <a:ext uri="{FF2B5EF4-FFF2-40B4-BE49-F238E27FC236}">
                <a16:creationId xmlns:a16="http://schemas.microsoft.com/office/drawing/2014/main" id="{B9AED4FC-618D-4351-8E56-A82E78D41A5C}"/>
              </a:ext>
            </a:extLst>
          </p:cNvPr>
          <p:cNvSpPr txBox="1"/>
          <p:nvPr/>
        </p:nvSpPr>
        <p:spPr>
          <a:xfrm>
            <a:off x="2324781" y="4061889"/>
            <a:ext cx="7570147" cy="1200329"/>
          </a:xfrm>
          <a:prstGeom prst="rect">
            <a:avLst/>
          </a:prstGeom>
          <a:noFill/>
        </p:spPr>
        <p:txBody>
          <a:bodyPr wrap="square" rtlCol="0">
            <a:spAutoFit/>
          </a:bodyPr>
          <a:lstStyle/>
          <a:p>
            <a:r>
              <a:rPr lang="en-US" sz="7200" dirty="0"/>
              <a:t>Internationalization</a:t>
            </a:r>
          </a:p>
        </p:txBody>
      </p:sp>
      <p:sp>
        <p:nvSpPr>
          <p:cNvPr id="14" name="TextBox 13">
            <a:extLst>
              <a:ext uri="{FF2B5EF4-FFF2-40B4-BE49-F238E27FC236}">
                <a16:creationId xmlns:a16="http://schemas.microsoft.com/office/drawing/2014/main" id="{A68348E7-27F2-4EE7-B151-8A1426A698D3}"/>
              </a:ext>
            </a:extLst>
          </p:cNvPr>
          <p:cNvSpPr txBox="1"/>
          <p:nvPr/>
        </p:nvSpPr>
        <p:spPr>
          <a:xfrm>
            <a:off x="1948055" y="4953593"/>
            <a:ext cx="8406725" cy="1200329"/>
          </a:xfrm>
          <a:prstGeom prst="rect">
            <a:avLst/>
          </a:prstGeom>
          <a:noFill/>
        </p:spPr>
        <p:txBody>
          <a:bodyPr wrap="square" rtlCol="0">
            <a:spAutoFit/>
          </a:bodyPr>
          <a:lstStyle/>
          <a:p>
            <a:r>
              <a:rPr lang="en-US" sz="7200" dirty="0"/>
              <a:t>Progressive Web Apps</a:t>
            </a:r>
          </a:p>
        </p:txBody>
      </p:sp>
    </p:spTree>
    <p:extLst>
      <p:ext uri="{BB962C8B-B14F-4D97-AF65-F5344CB8AC3E}">
        <p14:creationId xmlns:p14="http://schemas.microsoft.com/office/powerpoint/2010/main" val="1822757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A0FFCD-DDBA-4257-82D1-0729A7D38EB2}"/>
              </a:ext>
            </a:extLst>
          </p:cNvPr>
          <p:cNvSpPr txBox="1"/>
          <p:nvPr/>
        </p:nvSpPr>
        <p:spPr>
          <a:xfrm>
            <a:off x="630130" y="2023417"/>
            <a:ext cx="10774818" cy="39241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PSM </a:t>
            </a:r>
            <a:r>
              <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September 29-30</a:t>
            </a:r>
          </a:p>
          <a:p>
            <a:pPr marL="0" marR="0" lvl="0" indent="0" algn="l" defTabSz="914400" rtl="0" eaLnBrk="1" fontAlgn="auto" latinLnBrk="0" hangingPunct="1">
              <a:lnSpc>
                <a:spcPct val="100000"/>
              </a:lnSpc>
              <a:spcBef>
                <a:spcPts val="0"/>
              </a:spcBef>
              <a:spcAft>
                <a:spcPts val="150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rPr>
              <a:t>The </a:t>
            </a:r>
            <a:r>
              <a:rPr kumimoji="0" lang="en-US" sz="1800" b="0" i="0" u="sng"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hlinkClick r:id="rId2">
                  <a:extLst>
                    <a:ext uri="{A12FA001-AC4F-418D-AE19-62706E023703}">
                      <ahyp:hlinkClr xmlns:ahyp="http://schemas.microsoft.com/office/drawing/2018/hyperlinkcolor" val="tx"/>
                    </a:ext>
                  </a:extLst>
                </a:hlinkClick>
              </a:rPr>
              <a:t>Professional Scrum Master (PSM)</a:t>
            </a: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rPr>
              <a:t> certification course is a 2-day certification course that covers the principles and empirical process theory underpinning the Scrum framework, and the role of the Scrum Master in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PSM II </a:t>
            </a:r>
            <a:r>
              <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October 7-8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rPr>
              <a:t>The </a:t>
            </a:r>
            <a:r>
              <a:rPr kumimoji="0" lang="en-US" sz="1800" b="0" i="0" u="sng"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hlinkClick r:id="rId3">
                  <a:extLst>
                    <a:ext uri="{A12FA001-AC4F-418D-AE19-62706E023703}">
                      <ahyp:hlinkClr xmlns:ahyp="http://schemas.microsoft.com/office/drawing/2018/hyperlinkcolor" val="tx"/>
                    </a:ext>
                  </a:extLst>
                </a:hlinkClick>
              </a:rPr>
              <a:t>Professional Scrum Master II™ (PSM II)</a:t>
            </a: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rPr>
              <a:t> certification course is a 2-day advanced Scrum Master class designed to support Scrum Masters in their professional development. The PSM II class is intended for Scrum Masters with at least one year of experience who are looking to grow their knowledge and abilities as a Scrum Master.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PSPO </a:t>
            </a:r>
            <a:r>
              <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October 20-21</a:t>
            </a:r>
          </a:p>
          <a:p>
            <a:pPr marL="0" marR="0" lvl="0" indent="0" algn="l" defTabSz="914400" rtl="0" eaLnBrk="1" fontAlgn="auto" latinLnBrk="0" hangingPunct="1">
              <a:lnSpc>
                <a:spcPct val="100000"/>
              </a:lnSpc>
              <a:spcBef>
                <a:spcPts val="0"/>
              </a:spcBef>
              <a:spcAft>
                <a:spcPts val="1500"/>
              </a:spcAft>
              <a:buClrTx/>
              <a:buSzTx/>
              <a:buFontTx/>
              <a:buNone/>
              <a:tabLst/>
              <a:defRPr/>
            </a:pPr>
            <a:r>
              <a:rPr kumimoji="0" lang="en-US" sz="1800" b="0" i="0" u="sng"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hlinkClick r:id="rId4">
                  <a:extLst>
                    <a:ext uri="{A12FA001-AC4F-418D-AE19-62706E023703}">
                      <ahyp:hlinkClr xmlns:ahyp="http://schemas.microsoft.com/office/drawing/2018/hyperlinkcolor" val="tx"/>
                    </a:ext>
                  </a:extLst>
                </a:hlinkClick>
              </a:rPr>
              <a:t>The Professional Scrum Product Owner (PSPO</a:t>
            </a: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rPr>
              <a:t>) certification course is a 2-day course where participants learn how to leverage Scrum to maximize the value of products and services.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Century Gothic"/>
              <a:ea typeface="+mn-ea"/>
              <a:cs typeface="+mn-cs"/>
            </a:endParaRPr>
          </a:p>
        </p:txBody>
      </p:sp>
      <p:sp>
        <p:nvSpPr>
          <p:cNvPr id="7" name="TextBox 6">
            <a:extLst>
              <a:ext uri="{FF2B5EF4-FFF2-40B4-BE49-F238E27FC236}">
                <a16:creationId xmlns:a16="http://schemas.microsoft.com/office/drawing/2014/main" id="{6E84E8F7-2C0F-4159-87A0-9335587EFAFB}"/>
              </a:ext>
            </a:extLst>
          </p:cNvPr>
          <p:cNvSpPr txBox="1"/>
          <p:nvPr/>
        </p:nvSpPr>
        <p:spPr>
          <a:xfrm>
            <a:off x="1168052" y="369518"/>
            <a:ext cx="985589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EFFFF"/>
                </a:solidFill>
                <a:effectLst/>
                <a:uLnTx/>
                <a:uFillTx/>
                <a:latin typeface="Century Gothic"/>
                <a:ea typeface="+mn-ea"/>
                <a:cs typeface="+mn-cs"/>
              </a:rPr>
              <a:t>Upcoming Virtual Training Courses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EFFFF"/>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entury Gothic"/>
                <a:ea typeface="+mn-ea"/>
                <a:cs typeface="+mn-cs"/>
              </a:rPr>
              <a:t>Use code </a:t>
            </a:r>
            <a:r>
              <a:rPr kumimoji="0" lang="en-US" sz="1800" b="0" i="1" u="sng" strike="noStrike" kern="1200" cap="none" spc="0" normalizeH="0" baseline="0" noProof="0" dirty="0">
                <a:ln>
                  <a:noFill/>
                </a:ln>
                <a:solidFill>
                  <a:srgbClr val="FEFFFF"/>
                </a:solidFill>
                <a:effectLst/>
                <a:uLnTx/>
                <a:uFillTx/>
                <a:latin typeface="Century Gothic"/>
                <a:ea typeface="+mn-ea"/>
                <a:cs typeface="+mn-cs"/>
              </a:rPr>
              <a:t>Tech-Fest-2020</a:t>
            </a:r>
            <a:r>
              <a:rPr kumimoji="0" lang="en-US" sz="1800" b="0" i="0" u="none" strike="noStrike" kern="1200" cap="none" spc="0" normalizeH="0" baseline="0" noProof="0" dirty="0">
                <a:ln>
                  <a:noFill/>
                </a:ln>
                <a:solidFill>
                  <a:srgbClr val="002060"/>
                </a:solidFill>
                <a:effectLst/>
                <a:uLnTx/>
                <a:uFillTx/>
                <a:latin typeface="Century Gothic"/>
                <a:ea typeface="+mn-ea"/>
                <a:cs typeface="+mn-cs"/>
              </a:rPr>
              <a:t> to take $500 off the list price for any of the courses below</a:t>
            </a:r>
          </a:p>
        </p:txBody>
      </p:sp>
      <p:sp>
        <p:nvSpPr>
          <p:cNvPr id="8" name="TextBox 7">
            <a:extLst>
              <a:ext uri="{FF2B5EF4-FFF2-40B4-BE49-F238E27FC236}">
                <a16:creationId xmlns:a16="http://schemas.microsoft.com/office/drawing/2014/main" id="{A2C1C614-1513-44C7-BFCF-41B078572768}"/>
              </a:ext>
            </a:extLst>
          </p:cNvPr>
          <p:cNvSpPr txBox="1"/>
          <p:nvPr/>
        </p:nvSpPr>
        <p:spPr>
          <a:xfrm>
            <a:off x="2862197" y="5899759"/>
            <a:ext cx="592481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FFFF"/>
                </a:solidFill>
                <a:effectLst/>
                <a:uLnTx/>
                <a:uFillTx/>
                <a:latin typeface="Century Gothic"/>
                <a:ea typeface="+mn-ea"/>
                <a:cs typeface="+mn-cs"/>
              </a:rPr>
              <a:t>For more information or to sign-up, visit: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FFFF"/>
                </a:solidFill>
                <a:effectLst/>
                <a:uLnTx/>
                <a:uFillTx/>
                <a:latin typeface="Century Gothic"/>
                <a:ea typeface="+mn-ea"/>
                <a:cs typeface="+mn-cs"/>
              </a:rPr>
              <a:t>www.improving.com/training</a:t>
            </a:r>
          </a:p>
        </p:txBody>
      </p:sp>
    </p:spTree>
    <p:extLst>
      <p:ext uri="{BB962C8B-B14F-4D97-AF65-F5344CB8AC3E}">
        <p14:creationId xmlns:p14="http://schemas.microsoft.com/office/powerpoint/2010/main" val="375437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C61FE-A9AE-4389-B3D3-70733B1D0514}"/>
              </a:ext>
            </a:extLst>
          </p:cNvPr>
          <p:cNvSpPr txBox="1"/>
          <p:nvPr/>
        </p:nvSpPr>
        <p:spPr>
          <a:xfrm>
            <a:off x="2986389" y="21766"/>
            <a:ext cx="6219217" cy="1107996"/>
          </a:xfrm>
          <a:prstGeom prst="rect">
            <a:avLst/>
          </a:prstGeom>
          <a:noFill/>
        </p:spPr>
        <p:txBody>
          <a:bodyPr wrap="square" rtlCol="0">
            <a:spAutoFit/>
          </a:bodyPr>
          <a:lstStyle/>
          <a:p>
            <a:r>
              <a:rPr lang="en-US" sz="6600" dirty="0" err="1"/>
              <a:t>Blazor</a:t>
            </a:r>
            <a:r>
              <a:rPr lang="en-US" sz="6600" dirty="0"/>
              <a:t> Workshop</a:t>
            </a:r>
          </a:p>
        </p:txBody>
      </p:sp>
      <p:sp>
        <p:nvSpPr>
          <p:cNvPr id="3" name="TextBox 2">
            <a:extLst>
              <a:ext uri="{FF2B5EF4-FFF2-40B4-BE49-F238E27FC236}">
                <a16:creationId xmlns:a16="http://schemas.microsoft.com/office/drawing/2014/main" id="{D22E772E-E765-4428-8B16-E57DFC9CAA44}"/>
              </a:ext>
            </a:extLst>
          </p:cNvPr>
          <p:cNvSpPr txBox="1"/>
          <p:nvPr/>
        </p:nvSpPr>
        <p:spPr>
          <a:xfrm>
            <a:off x="497730" y="6098380"/>
            <a:ext cx="11196536" cy="646331"/>
          </a:xfrm>
          <a:prstGeom prst="rect">
            <a:avLst/>
          </a:prstGeom>
          <a:noFill/>
        </p:spPr>
        <p:txBody>
          <a:bodyPr wrap="square" rtlCol="0">
            <a:spAutoFit/>
          </a:bodyPr>
          <a:lstStyle/>
          <a:p>
            <a:r>
              <a:rPr lang="en-US" sz="3600" dirty="0">
                <a:hlinkClick r:id="rId3">
                  <a:extLst>
                    <a:ext uri="{A12FA001-AC4F-418D-AE19-62706E023703}">
                      <ahyp:hlinkClr xmlns:ahyp="http://schemas.microsoft.com/office/drawing/2018/hyperlinkcolor" val="tx"/>
                    </a:ext>
                  </a:extLst>
                </a:hlinkClick>
              </a:rPr>
              <a:t>https://github.com/dotnet-presentations/blazor-workshop</a:t>
            </a:r>
            <a:endParaRPr lang="en-US" sz="3600" dirty="0"/>
          </a:p>
        </p:txBody>
      </p:sp>
      <p:sp>
        <p:nvSpPr>
          <p:cNvPr id="4" name="TextBox 3">
            <a:extLst>
              <a:ext uri="{FF2B5EF4-FFF2-40B4-BE49-F238E27FC236}">
                <a16:creationId xmlns:a16="http://schemas.microsoft.com/office/drawing/2014/main" id="{FD7EAFD8-99AA-4E0D-8F8A-6311E9DC592A}"/>
              </a:ext>
            </a:extLst>
          </p:cNvPr>
          <p:cNvSpPr txBox="1"/>
          <p:nvPr/>
        </p:nvSpPr>
        <p:spPr>
          <a:xfrm>
            <a:off x="2688074" y="5405882"/>
            <a:ext cx="6517532" cy="1015663"/>
          </a:xfrm>
          <a:prstGeom prst="rect">
            <a:avLst/>
          </a:prstGeom>
          <a:noFill/>
        </p:spPr>
        <p:txBody>
          <a:bodyPr wrap="square" rtlCol="0">
            <a:spAutoFit/>
          </a:bodyPr>
          <a:lstStyle/>
          <a:p>
            <a:pPr algn="ctr"/>
            <a:r>
              <a:rPr lang="en-US" sz="6000" dirty="0"/>
              <a:t>Just Do It!!!!</a:t>
            </a:r>
          </a:p>
        </p:txBody>
      </p:sp>
      <p:pic>
        <p:nvPicPr>
          <p:cNvPr id="6" name="Picture 5">
            <a:extLst>
              <a:ext uri="{FF2B5EF4-FFF2-40B4-BE49-F238E27FC236}">
                <a16:creationId xmlns:a16="http://schemas.microsoft.com/office/drawing/2014/main" id="{3690D955-263F-43A4-A809-BB1E3421EA63}"/>
              </a:ext>
            </a:extLst>
          </p:cNvPr>
          <p:cNvPicPr>
            <a:picLocks noChangeAspect="1"/>
          </p:cNvPicPr>
          <p:nvPr/>
        </p:nvPicPr>
        <p:blipFill>
          <a:blip r:embed="rId4"/>
          <a:stretch>
            <a:fillRect/>
          </a:stretch>
        </p:blipFill>
        <p:spPr>
          <a:xfrm>
            <a:off x="6850743" y="1069538"/>
            <a:ext cx="5174182" cy="4292761"/>
          </a:xfrm>
          <a:prstGeom prst="rect">
            <a:avLst/>
          </a:prstGeom>
        </p:spPr>
      </p:pic>
      <p:pic>
        <p:nvPicPr>
          <p:cNvPr id="7" name="Picture 6">
            <a:extLst>
              <a:ext uri="{FF2B5EF4-FFF2-40B4-BE49-F238E27FC236}">
                <a16:creationId xmlns:a16="http://schemas.microsoft.com/office/drawing/2014/main" id="{FD8F0AAA-B5DD-4E2B-BBA3-F3A1D502111A}"/>
              </a:ext>
            </a:extLst>
          </p:cNvPr>
          <p:cNvPicPr>
            <a:picLocks noChangeAspect="1"/>
          </p:cNvPicPr>
          <p:nvPr/>
        </p:nvPicPr>
        <p:blipFill>
          <a:blip r:embed="rId5"/>
          <a:stretch>
            <a:fillRect/>
          </a:stretch>
        </p:blipFill>
        <p:spPr>
          <a:xfrm>
            <a:off x="209895" y="1106801"/>
            <a:ext cx="5246170" cy="4292761"/>
          </a:xfrm>
          <a:prstGeom prst="rect">
            <a:avLst/>
          </a:prstGeom>
        </p:spPr>
      </p:pic>
      <p:pic>
        <p:nvPicPr>
          <p:cNvPr id="9" name="Graphic 8" descr="Arrow: Straight">
            <a:extLst>
              <a:ext uri="{FF2B5EF4-FFF2-40B4-BE49-F238E27FC236}">
                <a16:creationId xmlns:a16="http://schemas.microsoft.com/office/drawing/2014/main" id="{9FD50D79-3495-4DB1-B0DB-6FE5D1C23E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761342" y="3036938"/>
            <a:ext cx="784123" cy="784123"/>
          </a:xfrm>
          <a:prstGeom prst="rect">
            <a:avLst/>
          </a:prstGeom>
        </p:spPr>
      </p:pic>
    </p:spTree>
    <p:extLst>
      <p:ext uri="{BB962C8B-B14F-4D97-AF65-F5344CB8AC3E}">
        <p14:creationId xmlns:p14="http://schemas.microsoft.com/office/powerpoint/2010/main" val="3065479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9202922-902B-4490-B571-F10783182FD0}"/>
              </a:ext>
            </a:extLst>
          </p:cNvPr>
          <p:cNvSpPr/>
          <p:nvPr/>
        </p:nvSpPr>
        <p:spPr>
          <a:xfrm>
            <a:off x="371272" y="444797"/>
            <a:ext cx="5479694" cy="2704799"/>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Rounded Corners 42">
            <a:extLst>
              <a:ext uri="{FF2B5EF4-FFF2-40B4-BE49-F238E27FC236}">
                <a16:creationId xmlns:a16="http://schemas.microsoft.com/office/drawing/2014/main" id="{830B7101-DA40-4691-B3F0-DB82C3611A20}"/>
              </a:ext>
            </a:extLst>
          </p:cNvPr>
          <p:cNvSpPr/>
          <p:nvPr/>
        </p:nvSpPr>
        <p:spPr>
          <a:xfrm>
            <a:off x="6260811" y="444797"/>
            <a:ext cx="5479694" cy="2704799"/>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701DE9D4-E8CE-493B-B3C0-D6662C69B59D}"/>
              </a:ext>
            </a:extLst>
          </p:cNvPr>
          <p:cNvSpPr/>
          <p:nvPr/>
        </p:nvSpPr>
        <p:spPr>
          <a:xfrm>
            <a:off x="1584836" y="689640"/>
            <a:ext cx="3052566" cy="954107"/>
          </a:xfrm>
          <a:prstGeom prst="rect">
            <a:avLst/>
          </a:prstGeom>
        </p:spPr>
        <p:txBody>
          <a:bodyPr wrap="none">
            <a:spAutoFit/>
          </a:bodyPr>
          <a:lstStyle/>
          <a:p>
            <a:pPr algn="ctr"/>
            <a:r>
              <a:rPr lang="en-GB" sz="3200" dirty="0">
                <a:latin typeface="Segoe UI" panose="020B0502040204020203" pitchFamily="34" charset="0"/>
                <a:cs typeface="Segoe UI" panose="020B0502040204020203" pitchFamily="34" charset="0"/>
              </a:rPr>
              <a:t>Client-side</a:t>
            </a:r>
          </a:p>
          <a:p>
            <a:pPr algn="ctr"/>
            <a:r>
              <a:rPr lang="en-GB" sz="2400" dirty="0">
                <a:latin typeface="Segoe UI Light" panose="020B0502040204020203" pitchFamily="34" charset="0"/>
                <a:cs typeface="Segoe UI Light" panose="020B0502040204020203" pitchFamily="34" charset="0"/>
              </a:rPr>
              <a:t>(Blazor </a:t>
            </a:r>
            <a:r>
              <a:rPr lang="en-GB" sz="2400" dirty="0" err="1">
                <a:latin typeface="Segoe UI Light" panose="020B0502040204020203" pitchFamily="34" charset="0"/>
                <a:cs typeface="Segoe UI Light" panose="020B0502040204020203" pitchFamily="34" charset="0"/>
              </a:rPr>
              <a:t>WebAssembly</a:t>
            </a:r>
            <a:r>
              <a:rPr lang="en-GB" sz="2400" dirty="0">
                <a:latin typeface="Segoe UI Light" panose="020B0502040204020203" pitchFamily="34" charset="0"/>
                <a:cs typeface="Segoe UI Light" panose="020B0502040204020203" pitchFamily="34" charset="0"/>
              </a:rPr>
              <a:t>)</a:t>
            </a:r>
          </a:p>
        </p:txBody>
      </p:sp>
      <p:sp>
        <p:nvSpPr>
          <p:cNvPr id="110" name="Rectangle 109">
            <a:extLst>
              <a:ext uri="{FF2B5EF4-FFF2-40B4-BE49-F238E27FC236}">
                <a16:creationId xmlns:a16="http://schemas.microsoft.com/office/drawing/2014/main" id="{5D639F9C-882D-4834-92EC-2082B7629FF1}"/>
              </a:ext>
            </a:extLst>
          </p:cNvPr>
          <p:cNvSpPr/>
          <p:nvPr/>
        </p:nvSpPr>
        <p:spPr>
          <a:xfrm>
            <a:off x="7889039" y="689640"/>
            <a:ext cx="2223237" cy="954107"/>
          </a:xfrm>
          <a:prstGeom prst="rect">
            <a:avLst/>
          </a:prstGeom>
        </p:spPr>
        <p:txBody>
          <a:bodyPr wrap="none">
            <a:spAutoFit/>
          </a:bodyPr>
          <a:lstStyle/>
          <a:p>
            <a:pPr algn="ctr"/>
            <a:r>
              <a:rPr lang="en-GB" sz="3200" dirty="0">
                <a:latin typeface="Segoe UI" panose="020B0502040204020203" pitchFamily="34" charset="0"/>
                <a:cs typeface="Segoe UI" panose="020B0502040204020203" pitchFamily="34" charset="0"/>
              </a:rPr>
              <a:t>Server-side</a:t>
            </a:r>
          </a:p>
          <a:p>
            <a:pPr algn="ctr"/>
            <a:r>
              <a:rPr lang="en-GB" sz="2400" dirty="0">
                <a:latin typeface="Segoe UI Light" panose="020B0502040204020203" pitchFamily="34" charset="0"/>
                <a:cs typeface="Segoe UI Light" panose="020B0502040204020203" pitchFamily="34" charset="0"/>
              </a:rPr>
              <a:t>(Blazor Server)</a:t>
            </a:r>
          </a:p>
        </p:txBody>
      </p:sp>
      <p:sp>
        <p:nvSpPr>
          <p:cNvPr id="2" name="Rectangle 1">
            <a:extLst>
              <a:ext uri="{FF2B5EF4-FFF2-40B4-BE49-F238E27FC236}">
                <a16:creationId xmlns:a16="http://schemas.microsoft.com/office/drawing/2014/main" id="{6E3EB243-FB88-4182-B434-65E88A08BE27}"/>
              </a:ext>
            </a:extLst>
          </p:cNvPr>
          <p:cNvSpPr/>
          <p:nvPr/>
        </p:nvSpPr>
        <p:spPr>
          <a:xfrm>
            <a:off x="1387605" y="1981173"/>
            <a:ext cx="3447034" cy="830997"/>
          </a:xfrm>
          <a:prstGeom prst="rect">
            <a:avLst/>
          </a:prstGeom>
        </p:spPr>
        <p:txBody>
          <a:bodyPr wrap="none">
            <a:spAutoFit/>
          </a:bodyPr>
          <a:lstStyle/>
          <a:p>
            <a:pPr algn="ctr"/>
            <a:r>
              <a:rPr lang="en-GB" sz="2400" dirty="0">
                <a:latin typeface="Segoe UI Semibold" panose="020B0702040204020203" pitchFamily="34" charset="0"/>
                <a:cs typeface="Segoe UI Semibold" panose="020B0702040204020203" pitchFamily="34" charset="0"/>
              </a:rPr>
              <a:t>Shipped</a:t>
            </a:r>
          </a:p>
          <a:p>
            <a:pPr algn="ctr"/>
            <a:r>
              <a:rPr lang="en-GB" sz="2400" dirty="0">
                <a:latin typeface="Segoe UI Light" panose="020B0502040204020203" pitchFamily="34" charset="0"/>
                <a:cs typeface="Segoe UI Light" panose="020B0502040204020203" pitchFamily="34" charset="0"/>
              </a:rPr>
              <a:t>Released in .NET Core 3.1</a:t>
            </a:r>
          </a:p>
        </p:txBody>
      </p:sp>
      <p:sp>
        <p:nvSpPr>
          <p:cNvPr id="111" name="Rectangle 110">
            <a:extLst>
              <a:ext uri="{FF2B5EF4-FFF2-40B4-BE49-F238E27FC236}">
                <a16:creationId xmlns:a16="http://schemas.microsoft.com/office/drawing/2014/main" id="{127236CB-B1FE-46D4-8386-91220BB0E1CF}"/>
              </a:ext>
            </a:extLst>
          </p:cNvPr>
          <p:cNvSpPr/>
          <p:nvPr/>
        </p:nvSpPr>
        <p:spPr>
          <a:xfrm>
            <a:off x="7252300" y="1981172"/>
            <a:ext cx="3496727" cy="830997"/>
          </a:xfrm>
          <a:prstGeom prst="rect">
            <a:avLst/>
          </a:prstGeom>
        </p:spPr>
        <p:txBody>
          <a:bodyPr wrap="none">
            <a:spAutoFit/>
          </a:bodyPr>
          <a:lstStyle/>
          <a:p>
            <a:pPr algn="ctr"/>
            <a:r>
              <a:rPr lang="en-GB" sz="2400" dirty="0">
                <a:latin typeface="Segoe UI Semibold" panose="020B0702040204020203" pitchFamily="34" charset="0"/>
                <a:cs typeface="Segoe UI Semibold" panose="020B0702040204020203" pitchFamily="34" charset="0"/>
              </a:rPr>
              <a:t>Shipped</a:t>
            </a:r>
          </a:p>
          <a:p>
            <a:pPr algn="ctr"/>
            <a:r>
              <a:rPr lang="en-GB" sz="2400" dirty="0">
                <a:latin typeface="Segoe UI Light" panose="020B0502040204020203" pitchFamily="34" charset="0"/>
                <a:cs typeface="Segoe UI Light" panose="020B0502040204020203" pitchFamily="34" charset="0"/>
              </a:rPr>
              <a:t>Released in .NET Core 3.0</a:t>
            </a:r>
          </a:p>
        </p:txBody>
      </p:sp>
      <p:grpSp>
        <p:nvGrpSpPr>
          <p:cNvPr id="9" name="Group 8">
            <a:extLst>
              <a:ext uri="{FF2B5EF4-FFF2-40B4-BE49-F238E27FC236}">
                <a16:creationId xmlns:a16="http://schemas.microsoft.com/office/drawing/2014/main" id="{33293181-44B0-4CB9-AB91-DFBBC891787D}"/>
              </a:ext>
            </a:extLst>
          </p:cNvPr>
          <p:cNvGrpSpPr/>
          <p:nvPr/>
        </p:nvGrpSpPr>
        <p:grpSpPr>
          <a:xfrm>
            <a:off x="371272" y="3794608"/>
            <a:ext cx="5479694" cy="2704799"/>
            <a:chOff x="371272" y="3794608"/>
            <a:chExt cx="5479694" cy="2704799"/>
          </a:xfrm>
        </p:grpSpPr>
        <p:sp>
          <p:nvSpPr>
            <p:cNvPr id="19" name="Rectangle: Rounded Corners 18">
              <a:extLst>
                <a:ext uri="{FF2B5EF4-FFF2-40B4-BE49-F238E27FC236}">
                  <a16:creationId xmlns:a16="http://schemas.microsoft.com/office/drawing/2014/main" id="{7B418A0F-A498-4DC9-B3CC-4F7708564EBA}"/>
                </a:ext>
              </a:extLst>
            </p:cNvPr>
            <p:cNvSpPr/>
            <p:nvPr/>
          </p:nvSpPr>
          <p:spPr>
            <a:xfrm>
              <a:off x="371272" y="3794608"/>
              <a:ext cx="5479694" cy="2704799"/>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32032B26-2544-43EA-8D15-191C983B0DD1}"/>
                </a:ext>
              </a:extLst>
            </p:cNvPr>
            <p:cNvSpPr/>
            <p:nvPr/>
          </p:nvSpPr>
          <p:spPr>
            <a:xfrm>
              <a:off x="451496" y="5201038"/>
              <a:ext cx="5319262" cy="1200329"/>
            </a:xfrm>
            <a:prstGeom prst="rect">
              <a:avLst/>
            </a:prstGeom>
          </p:spPr>
          <p:txBody>
            <a:bodyPr wrap="square">
              <a:spAutoFit/>
            </a:bodyPr>
            <a:lstStyle/>
            <a:p>
              <a:pPr algn="ctr"/>
              <a:r>
                <a:rPr lang="en-GB" sz="2400" dirty="0">
                  <a:latin typeface="Segoe UI Semibold" panose="020B0702040204020203" pitchFamily="34" charset="0"/>
                  <a:cs typeface="Segoe UI Semibold" panose="020B0702040204020203" pitchFamily="34" charset="0"/>
                </a:rPr>
                <a:t>Uncommitted. Samples:</a:t>
              </a:r>
            </a:p>
            <a:p>
              <a:pPr algn="ctr"/>
              <a:r>
                <a:rPr lang="en-GB" sz="2400" dirty="0">
                  <a:solidFill>
                    <a:srgbClr val="FFFF00"/>
                  </a:solidFill>
                </a:rPr>
                <a:t>aka.ms/</a:t>
              </a:r>
              <a:r>
                <a:rPr lang="en-GB" sz="2400" dirty="0" err="1">
                  <a:solidFill>
                    <a:srgbClr val="FFFF00"/>
                  </a:solidFill>
                </a:rPr>
                <a:t>blazor</a:t>
              </a:r>
              <a:r>
                <a:rPr lang="en-GB" sz="2400" dirty="0">
                  <a:solidFill>
                    <a:srgbClr val="FFFF00"/>
                  </a:solidFill>
                </a:rPr>
                <a:t>-electron</a:t>
              </a:r>
              <a:br>
                <a:rPr lang="en-GB" sz="2400" dirty="0">
                  <a:solidFill>
                    <a:srgbClr val="FFFF00"/>
                  </a:solidFill>
                </a:rPr>
              </a:br>
              <a:r>
                <a:rPr lang="en-GB" sz="2400" dirty="0">
                  <a:solidFill>
                    <a:srgbClr val="FFFF00"/>
                  </a:solidFill>
                </a:rPr>
                <a:t>aka.ms/</a:t>
              </a:r>
              <a:r>
                <a:rPr lang="en-GB" sz="2400" dirty="0" err="1">
                  <a:solidFill>
                    <a:srgbClr val="FFFF00"/>
                  </a:solidFill>
                </a:rPr>
                <a:t>webwindow</a:t>
              </a:r>
              <a:endParaRPr lang="en-GB" sz="2400" dirty="0">
                <a:solidFill>
                  <a:srgbClr val="FFFF00"/>
                </a:solidFill>
                <a:latin typeface="Segoe UI Light" panose="020B0502040204020203" pitchFamily="34" charset="0"/>
                <a:cs typeface="Segoe UI Light" panose="020B0502040204020203" pitchFamily="34" charset="0"/>
              </a:endParaRPr>
            </a:p>
          </p:txBody>
        </p:sp>
        <p:sp>
          <p:nvSpPr>
            <p:cNvPr id="28" name="Rectangle 27">
              <a:extLst>
                <a:ext uri="{FF2B5EF4-FFF2-40B4-BE49-F238E27FC236}">
                  <a16:creationId xmlns:a16="http://schemas.microsoft.com/office/drawing/2014/main" id="{956A54D6-2C1D-45F7-9CAD-BE0366EBE0D0}"/>
                </a:ext>
              </a:extLst>
            </p:cNvPr>
            <p:cNvSpPr/>
            <p:nvPr/>
          </p:nvSpPr>
          <p:spPr>
            <a:xfrm>
              <a:off x="699985" y="4051401"/>
              <a:ext cx="4822274" cy="954107"/>
            </a:xfrm>
            <a:prstGeom prst="rect">
              <a:avLst/>
            </a:prstGeom>
          </p:spPr>
          <p:txBody>
            <a:bodyPr wrap="square">
              <a:spAutoFit/>
            </a:bodyPr>
            <a:lstStyle/>
            <a:p>
              <a:pPr algn="ctr"/>
              <a:r>
                <a:rPr lang="en-GB" sz="3200" dirty="0">
                  <a:latin typeface="Segoe UI" panose="020B0502040204020203" pitchFamily="34" charset="0"/>
                  <a:cs typeface="Segoe UI" panose="020B0502040204020203" pitchFamily="34" charset="0"/>
                </a:rPr>
                <a:t>Blazor Hybrid</a:t>
              </a:r>
            </a:p>
            <a:p>
              <a:pPr algn="ctr"/>
              <a:r>
                <a:rPr lang="en-GB" sz="2400" dirty="0">
                  <a:latin typeface="Segoe UI Light" panose="020B0502040204020203" pitchFamily="34" charset="0"/>
                  <a:cs typeface="Segoe UI Light" panose="020B0502040204020203" pitchFamily="34" charset="0"/>
                </a:rPr>
                <a:t>(Desktop app with web rendering)</a:t>
              </a:r>
            </a:p>
          </p:txBody>
        </p:sp>
      </p:grpSp>
      <p:grpSp>
        <p:nvGrpSpPr>
          <p:cNvPr id="10" name="Group 9">
            <a:extLst>
              <a:ext uri="{FF2B5EF4-FFF2-40B4-BE49-F238E27FC236}">
                <a16:creationId xmlns:a16="http://schemas.microsoft.com/office/drawing/2014/main" id="{C8DF3AB7-6510-45B3-A6DB-14C34B957C13}"/>
              </a:ext>
            </a:extLst>
          </p:cNvPr>
          <p:cNvGrpSpPr/>
          <p:nvPr/>
        </p:nvGrpSpPr>
        <p:grpSpPr>
          <a:xfrm>
            <a:off x="6260811" y="3794608"/>
            <a:ext cx="5479694" cy="2704799"/>
            <a:chOff x="6260811" y="3794608"/>
            <a:chExt cx="5479694" cy="2704799"/>
          </a:xfrm>
        </p:grpSpPr>
        <p:sp>
          <p:nvSpPr>
            <p:cNvPr id="20" name="Rectangle: Rounded Corners 19">
              <a:extLst>
                <a:ext uri="{FF2B5EF4-FFF2-40B4-BE49-F238E27FC236}">
                  <a16:creationId xmlns:a16="http://schemas.microsoft.com/office/drawing/2014/main" id="{B12F7936-550F-4ECE-BB6A-039492E1310D}"/>
                </a:ext>
              </a:extLst>
            </p:cNvPr>
            <p:cNvSpPr/>
            <p:nvPr/>
          </p:nvSpPr>
          <p:spPr>
            <a:xfrm>
              <a:off x="6260811" y="3794608"/>
              <a:ext cx="5479694" cy="2704799"/>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2FE561E-F4AC-4005-ACA6-1EA88D695672}"/>
                </a:ext>
              </a:extLst>
            </p:cNvPr>
            <p:cNvSpPr/>
            <p:nvPr/>
          </p:nvSpPr>
          <p:spPr>
            <a:xfrm>
              <a:off x="6977912" y="5205852"/>
              <a:ext cx="4045530" cy="830997"/>
            </a:xfrm>
            <a:prstGeom prst="rect">
              <a:avLst/>
            </a:prstGeom>
          </p:spPr>
          <p:txBody>
            <a:bodyPr wrap="none">
              <a:spAutoFit/>
            </a:bodyPr>
            <a:lstStyle/>
            <a:p>
              <a:pPr algn="ctr"/>
              <a:r>
                <a:rPr lang="en-GB" sz="2400" dirty="0">
                  <a:latin typeface="Segoe UI Semibold" panose="020B0702040204020203" pitchFamily="34" charset="0"/>
                  <a:cs typeface="Segoe UI Semibold" panose="020B0702040204020203" pitchFamily="34" charset="0"/>
                </a:rPr>
                <a:t>Uncommitted. Samples:</a:t>
              </a:r>
              <a:br>
                <a:rPr lang="en-GB" sz="2400" dirty="0">
                  <a:latin typeface="Segoe UI Semibold" panose="020B0702040204020203" pitchFamily="34" charset="0"/>
                  <a:cs typeface="Segoe UI Semibold" panose="020B0702040204020203" pitchFamily="34" charset="0"/>
                </a:rPr>
              </a:br>
              <a:r>
                <a:rPr lang="en-GB" sz="2400" dirty="0">
                  <a:solidFill>
                    <a:srgbClr val="FFFF00"/>
                  </a:solidFill>
                </a:rPr>
                <a:t>aka.ms/mobile-blazor-bindings</a:t>
              </a:r>
            </a:p>
          </p:txBody>
        </p:sp>
        <p:sp>
          <p:nvSpPr>
            <p:cNvPr id="29" name="Rectangle 28">
              <a:extLst>
                <a:ext uri="{FF2B5EF4-FFF2-40B4-BE49-F238E27FC236}">
                  <a16:creationId xmlns:a16="http://schemas.microsoft.com/office/drawing/2014/main" id="{3B51DD26-7AEF-491E-AA83-46A6F1FF9E73}"/>
                </a:ext>
              </a:extLst>
            </p:cNvPr>
            <p:cNvSpPr/>
            <p:nvPr/>
          </p:nvSpPr>
          <p:spPr>
            <a:xfrm>
              <a:off x="6668136" y="4051401"/>
              <a:ext cx="4665060" cy="954107"/>
            </a:xfrm>
            <a:prstGeom prst="rect">
              <a:avLst/>
            </a:prstGeom>
          </p:spPr>
          <p:txBody>
            <a:bodyPr wrap="none">
              <a:spAutoFit/>
            </a:bodyPr>
            <a:lstStyle/>
            <a:p>
              <a:pPr algn="ctr"/>
              <a:r>
                <a:rPr lang="en-GB" sz="3200" dirty="0">
                  <a:latin typeface="Segoe UI" panose="020B0502040204020203" pitchFamily="34" charset="0"/>
                  <a:cs typeface="Segoe UI" panose="020B0502040204020203" pitchFamily="34" charset="0"/>
                </a:rPr>
                <a:t>Blazor + Native UI</a:t>
              </a:r>
            </a:p>
            <a:p>
              <a:pPr algn="ctr"/>
              <a:r>
                <a:rPr lang="en-GB" sz="2400" dirty="0">
                  <a:latin typeface="Segoe UI Light" panose="020B0502040204020203" pitchFamily="34" charset="0"/>
                  <a:cs typeface="Segoe UI Light" panose="020B0502040204020203" pitchFamily="34" charset="0"/>
                </a:rPr>
                <a:t>(Mobile/desktop with native OS UI)</a:t>
              </a:r>
            </a:p>
          </p:txBody>
        </p:sp>
      </p:grpSp>
      <p:cxnSp>
        <p:nvCxnSpPr>
          <p:cNvPr id="7" name="Straight Connector 6">
            <a:extLst>
              <a:ext uri="{FF2B5EF4-FFF2-40B4-BE49-F238E27FC236}">
                <a16:creationId xmlns:a16="http://schemas.microsoft.com/office/drawing/2014/main" id="{2E660070-3B0C-4696-A75E-24B5417B4D5C}"/>
              </a:ext>
            </a:extLst>
          </p:cNvPr>
          <p:cNvCxnSpPr>
            <a:cxnSpLocks/>
          </p:cNvCxnSpPr>
          <p:nvPr/>
        </p:nvCxnSpPr>
        <p:spPr>
          <a:xfrm>
            <a:off x="335412" y="3470834"/>
            <a:ext cx="1146485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08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7ACD-A0B0-43B4-B496-594F70E3A1D5}"/>
              </a:ext>
            </a:extLst>
          </p:cNvPr>
          <p:cNvSpPr txBox="1"/>
          <p:nvPr/>
        </p:nvSpPr>
        <p:spPr>
          <a:xfrm>
            <a:off x="330965" y="342053"/>
            <a:ext cx="8406725" cy="1200329"/>
          </a:xfrm>
          <a:prstGeom prst="rect">
            <a:avLst/>
          </a:prstGeom>
          <a:noFill/>
        </p:spPr>
        <p:txBody>
          <a:bodyPr wrap="square" rtlCol="0">
            <a:spAutoFit/>
          </a:bodyPr>
          <a:lstStyle/>
          <a:p>
            <a:r>
              <a:rPr lang="en-US" sz="7200" dirty="0"/>
              <a:t>What’s next?</a:t>
            </a:r>
          </a:p>
        </p:txBody>
      </p:sp>
      <p:sp>
        <p:nvSpPr>
          <p:cNvPr id="3" name="TextBox 2">
            <a:extLst>
              <a:ext uri="{FF2B5EF4-FFF2-40B4-BE49-F238E27FC236}">
                <a16:creationId xmlns:a16="http://schemas.microsoft.com/office/drawing/2014/main" id="{9BF34EBF-D2F0-4A53-8F06-CE59D39FCDAC}"/>
              </a:ext>
            </a:extLst>
          </p:cNvPr>
          <p:cNvSpPr txBox="1"/>
          <p:nvPr/>
        </p:nvSpPr>
        <p:spPr>
          <a:xfrm>
            <a:off x="1397286" y="1542382"/>
            <a:ext cx="8198777"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err="1"/>
              <a:t>Blazor</a:t>
            </a:r>
            <a:r>
              <a:rPr lang="en-US" sz="3200" dirty="0"/>
              <a:t> in .NET 5 (Build + Runtime)</a:t>
            </a:r>
          </a:p>
          <a:p>
            <a:pPr marL="457200" indent="-457200">
              <a:buFont typeface="Arial" panose="020B0604020202020204" pitchFamily="34" charset="0"/>
              <a:buChar char="•"/>
            </a:pPr>
            <a:r>
              <a:rPr lang="en-US" sz="3200" dirty="0"/>
              <a:t>Component API Enhancements:</a:t>
            </a:r>
          </a:p>
          <a:p>
            <a:pPr marL="742950" lvl="1" indent="-285750">
              <a:buFontTx/>
              <a:buChar char="-"/>
            </a:pPr>
            <a:r>
              <a:rPr lang="en-US" sz="3200" dirty="0"/>
              <a:t>Type constraints, Required Parameters…..</a:t>
            </a:r>
          </a:p>
          <a:p>
            <a:pPr marL="742950" lvl="1" indent="-285750">
              <a:buFontTx/>
              <a:buChar char="-"/>
            </a:pPr>
            <a:r>
              <a:rPr lang="en-US" sz="3200" dirty="0"/>
              <a:t>SVG</a:t>
            </a:r>
          </a:p>
          <a:p>
            <a:pPr marL="457200" indent="-457200">
              <a:buFont typeface="Arial" panose="020B0604020202020204" pitchFamily="34" charset="0"/>
              <a:buChar char="•"/>
            </a:pPr>
            <a:r>
              <a:rPr lang="en-US" sz="3200" dirty="0"/>
              <a:t>CSS Isolation</a:t>
            </a:r>
          </a:p>
        </p:txBody>
      </p:sp>
      <p:sp>
        <p:nvSpPr>
          <p:cNvPr id="5" name="TextBox 4">
            <a:extLst>
              <a:ext uri="{FF2B5EF4-FFF2-40B4-BE49-F238E27FC236}">
                <a16:creationId xmlns:a16="http://schemas.microsoft.com/office/drawing/2014/main" id="{3C3E96F7-FBF3-45EA-811E-2A5540BB947E}"/>
              </a:ext>
            </a:extLst>
          </p:cNvPr>
          <p:cNvSpPr txBox="1"/>
          <p:nvPr/>
        </p:nvSpPr>
        <p:spPr>
          <a:xfrm>
            <a:off x="760289" y="4466259"/>
            <a:ext cx="8406725" cy="830997"/>
          </a:xfrm>
          <a:prstGeom prst="rect">
            <a:avLst/>
          </a:prstGeom>
          <a:noFill/>
        </p:spPr>
        <p:txBody>
          <a:bodyPr wrap="square" rtlCol="0">
            <a:spAutoFit/>
          </a:bodyPr>
          <a:lstStyle/>
          <a:p>
            <a:r>
              <a:rPr lang="en-US" sz="4000" dirty="0" err="1"/>
              <a:t>WebAssembly</a:t>
            </a:r>
            <a:r>
              <a:rPr lang="en-US" sz="4800" dirty="0"/>
              <a:t> Specific</a:t>
            </a:r>
          </a:p>
        </p:txBody>
      </p:sp>
      <p:sp>
        <p:nvSpPr>
          <p:cNvPr id="7" name="TextBox 6">
            <a:extLst>
              <a:ext uri="{FF2B5EF4-FFF2-40B4-BE49-F238E27FC236}">
                <a16:creationId xmlns:a16="http://schemas.microsoft.com/office/drawing/2014/main" id="{781F89A9-543C-4CD4-99A2-D33DCB27A58D}"/>
              </a:ext>
            </a:extLst>
          </p:cNvPr>
          <p:cNvSpPr txBox="1"/>
          <p:nvPr/>
        </p:nvSpPr>
        <p:spPr>
          <a:xfrm>
            <a:off x="1315093" y="5127979"/>
            <a:ext cx="8198777" cy="1077218"/>
          </a:xfrm>
          <a:prstGeom prst="rect">
            <a:avLst/>
          </a:prstGeom>
          <a:noFill/>
        </p:spPr>
        <p:txBody>
          <a:bodyPr wrap="square" rtlCol="0">
            <a:spAutoFit/>
          </a:bodyPr>
          <a:lstStyle/>
          <a:p>
            <a:pPr marL="457200" indent="-457200">
              <a:buFont typeface="Arial" panose="020B0604020202020204" pitchFamily="34" charset="0"/>
              <a:buChar char="•"/>
            </a:pPr>
            <a:r>
              <a:rPr lang="en-US" sz="3200" dirty="0"/>
              <a:t>Multithreaded Runtime</a:t>
            </a:r>
          </a:p>
          <a:p>
            <a:pPr marL="457200" indent="-457200">
              <a:buFont typeface="Arial" panose="020B0604020202020204" pitchFamily="34" charset="0"/>
              <a:buChar char="•"/>
            </a:pPr>
            <a:r>
              <a:rPr lang="en-US" sz="3200" dirty="0"/>
              <a:t>Lazy-Loading</a:t>
            </a:r>
          </a:p>
        </p:txBody>
      </p:sp>
    </p:spTree>
    <p:extLst>
      <p:ext uri="{BB962C8B-B14F-4D97-AF65-F5344CB8AC3E}">
        <p14:creationId xmlns:p14="http://schemas.microsoft.com/office/powerpoint/2010/main" val="4001016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44750" y="437744"/>
            <a:ext cx="3365770" cy="1107996"/>
          </a:xfrm>
          <a:prstGeom prst="rect">
            <a:avLst/>
          </a:prstGeom>
          <a:noFill/>
        </p:spPr>
        <p:txBody>
          <a:bodyPr wrap="square" rtlCol="0">
            <a:spAutoFit/>
          </a:bodyPr>
          <a:lstStyle/>
          <a:p>
            <a:r>
              <a:rPr lang="en-US" sz="6600" dirty="0"/>
              <a:t>My Asks:</a:t>
            </a:r>
          </a:p>
        </p:txBody>
      </p:sp>
      <p:sp>
        <p:nvSpPr>
          <p:cNvPr id="4" name="TextBox 3">
            <a:extLst>
              <a:ext uri="{FF2B5EF4-FFF2-40B4-BE49-F238E27FC236}">
                <a16:creationId xmlns:a16="http://schemas.microsoft.com/office/drawing/2014/main" id="{2A626EC8-4C55-46E0-AF69-08DD8419DF1C}"/>
              </a:ext>
            </a:extLst>
          </p:cNvPr>
          <p:cNvSpPr txBox="1"/>
          <p:nvPr/>
        </p:nvSpPr>
        <p:spPr>
          <a:xfrm>
            <a:off x="865762" y="1857983"/>
            <a:ext cx="10554510" cy="4985980"/>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4000" dirty="0"/>
              <a:t>Head over to </a:t>
            </a:r>
            <a:r>
              <a:rPr lang="en-US" sz="4000" dirty="0">
                <a:hlinkClick r:id="rId3">
                  <a:extLst>
                    <a:ext uri="{A12FA001-AC4F-418D-AE19-62706E023703}">
                      <ahyp:hlinkClr xmlns:ahyp="http://schemas.microsoft.com/office/drawing/2018/hyperlinkcolor" val="tx"/>
                    </a:ext>
                  </a:extLst>
                </a:hlinkClick>
              </a:rPr>
              <a:t>http://blazor.net</a:t>
            </a:r>
            <a:r>
              <a:rPr lang="en-US" sz="4000" dirty="0"/>
              <a:t> and give it a go</a:t>
            </a:r>
          </a:p>
          <a:p>
            <a:pPr marL="571500" indent="-571500">
              <a:lnSpc>
                <a:spcPct val="150000"/>
              </a:lnSpc>
              <a:buFont typeface="Arial" panose="020B0604020202020204" pitchFamily="34" charset="0"/>
              <a:buChar char="•"/>
            </a:pPr>
            <a:r>
              <a:rPr lang="en-US" sz="4000" dirty="0"/>
              <a:t>Checkout </a:t>
            </a:r>
            <a:r>
              <a:rPr lang="en-US" sz="4000" dirty="0">
                <a:hlinkClick r:id="rId4">
                  <a:extLst>
                    <a:ext uri="{A12FA001-AC4F-418D-AE19-62706E023703}">
                      <ahyp:hlinkClr xmlns:ahyp="http://schemas.microsoft.com/office/drawing/2018/hyperlinkcolor" val="tx"/>
                    </a:ext>
                  </a:extLst>
                </a:hlinkClick>
              </a:rPr>
              <a:t>https://aka.ms/blazor-carchecker</a:t>
            </a:r>
            <a:endParaRPr lang="en-US" sz="4000" dirty="0"/>
          </a:p>
          <a:p>
            <a:pPr marL="571500" indent="-571500">
              <a:lnSpc>
                <a:spcPct val="150000"/>
              </a:lnSpc>
              <a:buFont typeface="Arial" panose="020B0604020202020204" pitchFamily="34" charset="0"/>
              <a:buChar char="•"/>
            </a:pPr>
            <a:r>
              <a:rPr lang="en-US" sz="4000" dirty="0"/>
              <a:t>Do the workshop!</a:t>
            </a:r>
          </a:p>
          <a:p>
            <a:pPr marL="571500" indent="-571500">
              <a:lnSpc>
                <a:spcPct val="150000"/>
              </a:lnSpc>
              <a:buFont typeface="Arial" panose="020B0604020202020204" pitchFamily="34" charset="0"/>
              <a:buChar char="•"/>
            </a:pPr>
            <a:r>
              <a:rPr lang="en-US" sz="4000" dirty="0"/>
              <a:t>Send me some feedback: </a:t>
            </a:r>
            <a:r>
              <a:rPr lang="en-US" sz="4000" dirty="0">
                <a:hlinkClick r:id="rId5">
                  <a:extLst>
                    <a:ext uri="{A12FA001-AC4F-418D-AE19-62706E023703}">
                      <ahyp:hlinkClr xmlns:ahyp="http://schemas.microsoft.com/office/drawing/2018/hyperlinkcolor" val="tx"/>
                    </a:ext>
                  </a:extLst>
                </a:hlinkClick>
              </a:rPr>
              <a:t>pulcher@pulcher.biz</a:t>
            </a:r>
            <a:endParaRPr lang="en-US" sz="4000" dirty="0"/>
          </a:p>
          <a:p>
            <a:pPr marL="571500" indent="-571500">
              <a:lnSpc>
                <a:spcPct val="150000"/>
              </a:lnSpc>
              <a:buFont typeface="Arial" panose="020B0604020202020204" pitchFamily="34" charset="0"/>
              <a:buChar char="•"/>
            </a:pPr>
            <a:r>
              <a:rPr lang="en-US" sz="4000" dirty="0"/>
              <a:t>Follow me on Twitch: @haroldpulcher</a:t>
            </a:r>
          </a:p>
          <a:p>
            <a:endParaRPr lang="en-US" dirty="0"/>
          </a:p>
        </p:txBody>
      </p:sp>
    </p:spTree>
    <p:extLst>
      <p:ext uri="{BB962C8B-B14F-4D97-AF65-F5344CB8AC3E}">
        <p14:creationId xmlns:p14="http://schemas.microsoft.com/office/powerpoint/2010/main" val="1716928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13661F-2C17-495A-B7D8-3D0377415E9C}"/>
              </a:ext>
            </a:extLst>
          </p:cNvPr>
          <p:cNvSpPr txBox="1"/>
          <p:nvPr/>
        </p:nvSpPr>
        <p:spPr>
          <a:xfrm>
            <a:off x="3649493" y="0"/>
            <a:ext cx="4893013" cy="830997"/>
          </a:xfrm>
          <a:prstGeom prst="rect">
            <a:avLst/>
          </a:prstGeom>
          <a:noFill/>
        </p:spPr>
        <p:txBody>
          <a:bodyPr wrap="square" rtlCol="0">
            <a:spAutoFit/>
          </a:bodyPr>
          <a:lstStyle/>
          <a:p>
            <a:pPr algn="ctr"/>
            <a:r>
              <a:rPr lang="en-US" sz="4800" dirty="0"/>
              <a:t>Links and stuff</a:t>
            </a:r>
          </a:p>
        </p:txBody>
      </p:sp>
      <p:sp>
        <p:nvSpPr>
          <p:cNvPr id="5" name="TextBox 4">
            <a:extLst>
              <a:ext uri="{FF2B5EF4-FFF2-40B4-BE49-F238E27FC236}">
                <a16:creationId xmlns:a16="http://schemas.microsoft.com/office/drawing/2014/main" id="{85AF3415-3B80-426D-BD07-65AE34645B56}"/>
              </a:ext>
            </a:extLst>
          </p:cNvPr>
          <p:cNvSpPr txBox="1"/>
          <p:nvPr/>
        </p:nvSpPr>
        <p:spPr>
          <a:xfrm>
            <a:off x="515566" y="1245140"/>
            <a:ext cx="11284085" cy="58663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Steve Sanderson Video (used the start of this) presentation: </a:t>
            </a:r>
            <a:r>
              <a:rPr lang="en-US" dirty="0">
                <a:hlinkClick r:id="rId3">
                  <a:extLst>
                    <a:ext uri="{A12FA001-AC4F-418D-AE19-62706E023703}">
                      <ahyp:hlinkClr xmlns:ahyp="http://schemas.microsoft.com/office/drawing/2018/hyperlinkcolor" val="tx"/>
                    </a:ext>
                  </a:extLst>
                </a:hlinkClick>
              </a:rPr>
              <a:t>https://www.youtube.com/watch?v=Khn7sDUSEJM</a:t>
            </a:r>
            <a:endParaRPr lang="en-US" dirty="0"/>
          </a:p>
          <a:p>
            <a:pPr marL="285750" indent="-285750">
              <a:lnSpc>
                <a:spcPct val="150000"/>
              </a:lnSpc>
              <a:buFont typeface="Arial" panose="020B0604020202020204" pitchFamily="34" charset="0"/>
              <a:buChar char="•"/>
            </a:pPr>
            <a:r>
              <a:rPr lang="en-US" u="sng" dirty="0" err="1">
                <a:hlinkClick r:id="rId4">
                  <a:extLst>
                    <a:ext uri="{A12FA001-AC4F-418D-AE19-62706E023703}">
                      <ahyp:hlinkClr xmlns:ahyp="http://schemas.microsoft.com/office/drawing/2018/hyperlinkcolor" val="tx"/>
                    </a:ext>
                  </a:extLst>
                </a:hlinkClick>
              </a:rPr>
              <a:t>Webassembly</a:t>
            </a:r>
            <a:r>
              <a:rPr lang="en-US" u="sng" dirty="0">
                <a:hlinkClick r:id="rId4">
                  <a:extLst>
                    <a:ext uri="{A12FA001-AC4F-418D-AE19-62706E023703}">
                      <ahyp:hlinkClr xmlns:ahyp="http://schemas.microsoft.com/office/drawing/2018/hyperlinkcolor" val="tx"/>
                    </a:ext>
                  </a:extLst>
                </a:hlinkClick>
              </a:rPr>
              <a:t> base information: https://webassembly.org/</a:t>
            </a:r>
            <a:endParaRPr lang="en-US" u="sng" dirty="0"/>
          </a:p>
          <a:p>
            <a:pPr marL="285750" indent="-285750">
              <a:lnSpc>
                <a:spcPct val="150000"/>
              </a:lnSpc>
              <a:buFont typeface="Arial" panose="020B0604020202020204" pitchFamily="34" charset="0"/>
              <a:buChar char="•"/>
            </a:pPr>
            <a:r>
              <a:rPr lang="en-US" dirty="0" err="1"/>
              <a:t>Blazor</a:t>
            </a:r>
            <a:r>
              <a:rPr lang="en-US" dirty="0"/>
              <a:t> Getting Started: </a:t>
            </a:r>
            <a:r>
              <a:rPr lang="en-US" dirty="0">
                <a:hlinkClick r:id="rId5">
                  <a:extLst>
                    <a:ext uri="{A12FA001-AC4F-418D-AE19-62706E023703}">
                      <ahyp:hlinkClr xmlns:ahyp="http://schemas.microsoft.com/office/drawing/2018/hyperlinkcolor" val="tx"/>
                    </a:ext>
                  </a:extLst>
                </a:hlinkClick>
              </a:rPr>
              <a:t>https://docs.microsoft.com/en-us/aspnet/core/blazor/get-started?view=aspnetcore-3.1&amp;tabs=visual-studio</a:t>
            </a:r>
            <a:endParaRPr lang="en-US" dirty="0"/>
          </a:p>
          <a:p>
            <a:pPr marL="285750" indent="-285750">
              <a:lnSpc>
                <a:spcPct val="150000"/>
              </a:lnSpc>
              <a:buFont typeface="Arial" panose="020B0604020202020204" pitchFamily="34" charset="0"/>
              <a:buChar char="•"/>
            </a:pPr>
            <a:r>
              <a:rPr lang="en-US" dirty="0" err="1"/>
              <a:t>Blazor</a:t>
            </a:r>
            <a:r>
              <a:rPr lang="en-US" dirty="0"/>
              <a:t> Templates: </a:t>
            </a:r>
            <a:r>
              <a:rPr lang="en-US" dirty="0">
                <a:hlinkClick r:id="rId6">
                  <a:extLst>
                    <a:ext uri="{A12FA001-AC4F-418D-AE19-62706E023703}">
                      <ahyp:hlinkClr xmlns:ahyp="http://schemas.microsoft.com/office/drawing/2018/hyperlinkcolor" val="tx"/>
                    </a:ext>
                  </a:extLst>
                </a:hlinkClick>
              </a:rPr>
              <a:t>https://www.nuget.org/packages/Microsoft.AspNetCore.Blazor.Templates/</a:t>
            </a:r>
            <a:endParaRPr lang="en-US" dirty="0"/>
          </a:p>
          <a:p>
            <a:pPr marL="285750" indent="-285750">
              <a:lnSpc>
                <a:spcPct val="150000"/>
              </a:lnSpc>
              <a:buFont typeface="Arial" panose="020B0604020202020204" pitchFamily="34" charset="0"/>
              <a:buChar char="•"/>
            </a:pPr>
            <a:r>
              <a:rPr lang="en-US" dirty="0" err="1"/>
              <a:t>Blazor</a:t>
            </a:r>
            <a:r>
              <a:rPr lang="en-US" dirty="0"/>
              <a:t> Routing: </a:t>
            </a:r>
            <a:r>
              <a:rPr lang="en-US" dirty="0">
                <a:hlinkClick r:id="rId7">
                  <a:extLst>
                    <a:ext uri="{A12FA001-AC4F-418D-AE19-62706E023703}">
                      <ahyp:hlinkClr xmlns:ahyp="http://schemas.microsoft.com/office/drawing/2018/hyperlinkcolor" val="tx"/>
                    </a:ext>
                  </a:extLst>
                </a:hlinkClick>
              </a:rPr>
              <a:t>https://docs.microsoft.com/en-us/aspnet/core/blazor/routing?view=aspnetcore-3.1</a:t>
            </a:r>
            <a:endParaRPr lang="en-US" dirty="0"/>
          </a:p>
          <a:p>
            <a:pPr marL="285750" indent="-285750">
              <a:lnSpc>
                <a:spcPct val="150000"/>
              </a:lnSpc>
              <a:buFont typeface="Arial" panose="020B0604020202020204" pitchFamily="34" charset="0"/>
              <a:buChar char="•"/>
            </a:pPr>
            <a:r>
              <a:rPr lang="en-US" dirty="0" err="1"/>
              <a:t>Blazor</a:t>
            </a:r>
            <a:r>
              <a:rPr lang="en-US" dirty="0"/>
              <a:t> Workshop: </a:t>
            </a:r>
            <a:r>
              <a:rPr lang="en-US" dirty="0">
                <a:hlinkClick r:id="rId8">
                  <a:extLst>
                    <a:ext uri="{A12FA001-AC4F-418D-AE19-62706E023703}">
                      <ahyp:hlinkClr xmlns:ahyp="http://schemas.microsoft.com/office/drawing/2018/hyperlinkcolor" val="tx"/>
                    </a:ext>
                  </a:extLst>
                </a:hlinkClick>
              </a:rPr>
              <a:t>https://github.com/dotnet-presentations/blazor-workshop</a:t>
            </a:r>
            <a:endParaRPr lang="en-US" dirty="0"/>
          </a:p>
          <a:p>
            <a:pPr marL="285750" indent="-285750">
              <a:lnSpc>
                <a:spcPct val="150000"/>
              </a:lnSpc>
              <a:buFont typeface="Arial" panose="020B0604020202020204" pitchFamily="34" charset="0"/>
              <a:buChar char="•"/>
            </a:pPr>
            <a:r>
              <a:rPr lang="en-US" dirty="0" err="1"/>
              <a:t>WebWindow</a:t>
            </a:r>
            <a:r>
              <a:rPr lang="en-US" dirty="0"/>
              <a:t>: </a:t>
            </a:r>
            <a:r>
              <a:rPr lang="en-US" dirty="0">
                <a:hlinkClick r:id="rId9">
                  <a:extLst>
                    <a:ext uri="{A12FA001-AC4F-418D-AE19-62706E023703}">
                      <ahyp:hlinkClr xmlns:ahyp="http://schemas.microsoft.com/office/drawing/2018/hyperlinkcolor" val="tx"/>
                    </a:ext>
                  </a:extLst>
                </a:hlinkClick>
              </a:rPr>
              <a:t>https://github.com/SteveSandersonMS/WebWindow</a:t>
            </a:r>
            <a:endParaRPr lang="en-US" dirty="0"/>
          </a:p>
          <a:p>
            <a:pPr marL="285750" indent="-285750">
              <a:lnSpc>
                <a:spcPct val="150000"/>
              </a:lnSpc>
              <a:buFont typeface="Arial" panose="020B0604020202020204" pitchFamily="34" charset="0"/>
              <a:buChar char="•"/>
            </a:pPr>
            <a:r>
              <a:rPr lang="en-US" dirty="0" err="1"/>
              <a:t>.Net</a:t>
            </a:r>
            <a:r>
              <a:rPr lang="en-US" dirty="0"/>
              <a:t> Conf: Focus on </a:t>
            </a:r>
            <a:r>
              <a:rPr lang="en-US" dirty="0" err="1"/>
              <a:t>Blazor</a:t>
            </a:r>
            <a:r>
              <a:rPr lang="en-US" dirty="0"/>
              <a:t>: </a:t>
            </a:r>
            <a:r>
              <a:rPr lang="en-US" dirty="0">
                <a:hlinkClick r:id="rId10">
                  <a:extLst>
                    <a:ext uri="{A12FA001-AC4F-418D-AE19-62706E023703}">
                      <ahyp:hlinkClr xmlns:ahyp="http://schemas.microsoft.com/office/drawing/2018/hyperlinkcolor" val="tx"/>
                    </a:ext>
                  </a:extLst>
                </a:hlinkClick>
              </a:rPr>
              <a:t>https://channel9.msdn.com/Events/dotnetConf/Focus-on-Blazor</a:t>
            </a:r>
            <a:endParaRPr lang="en-US" dirty="0"/>
          </a:p>
          <a:p>
            <a:pPr marL="285750" indent="-285750">
              <a:lnSpc>
                <a:spcPct val="150000"/>
              </a:lnSpc>
              <a:buFont typeface="Arial" panose="020B0604020202020204" pitchFamily="34" charset="0"/>
              <a:buChar char="•"/>
            </a:pPr>
            <a:r>
              <a:rPr lang="en-US" dirty="0" err="1"/>
              <a:t>Basteroids</a:t>
            </a:r>
            <a:r>
              <a:rPr lang="en-US" dirty="0"/>
              <a:t>: </a:t>
            </a:r>
            <a:r>
              <a:rPr lang="en-US" dirty="0">
                <a:hlinkClick r:id="rId11">
                  <a:extLst>
                    <a:ext uri="{A12FA001-AC4F-418D-AE19-62706E023703}">
                      <ahyp:hlinkClr xmlns:ahyp="http://schemas.microsoft.com/office/drawing/2018/hyperlinkcolor" val="tx"/>
                    </a:ext>
                  </a:extLst>
                </a:hlinkClick>
              </a:rPr>
              <a:t>https://aesalazar.github.io/AsteroidsWasm/</a:t>
            </a:r>
            <a:endParaRPr lang="en-US" dirty="0"/>
          </a:p>
          <a:p>
            <a:pPr marL="285750" indent="-285750">
              <a:lnSpc>
                <a:spcPct val="150000"/>
              </a:lnSpc>
              <a:buFont typeface="Arial" panose="020B0604020202020204" pitchFamily="34" charset="0"/>
              <a:buChar char="•"/>
            </a:pPr>
            <a:r>
              <a:rPr lang="en-US" dirty="0" err="1"/>
              <a:t>Blazor</a:t>
            </a:r>
            <a:r>
              <a:rPr lang="en-US" dirty="0"/>
              <a:t> Pacman: </a:t>
            </a:r>
            <a:r>
              <a:rPr lang="en-US" dirty="0">
                <a:hlinkClick r:id="rId12">
                  <a:extLst>
                    <a:ext uri="{A12FA001-AC4F-418D-AE19-62706E023703}">
                      <ahyp:hlinkClr xmlns:ahyp="http://schemas.microsoft.com/office/drawing/2018/hyperlinkcolor" val="tx"/>
                    </a:ext>
                  </a:extLst>
                </a:hlinkClick>
              </a:rPr>
              <a:t>https://pacmanblazor.azurewebsites.net/</a:t>
            </a: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763394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FD2E-8145-4282-8073-60C5A8C6BF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EB5C78-1112-4853-A5AA-AB6FBC3DA4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5769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C1E8913-929B-4EDB-828B-F06A5F99711B}"/>
              </a:ext>
            </a:extLst>
          </p:cNvPr>
          <p:cNvGrpSpPr/>
          <p:nvPr/>
        </p:nvGrpSpPr>
        <p:grpSpPr>
          <a:xfrm>
            <a:off x="-12192000" y="4294757"/>
            <a:ext cx="24384000" cy="707549"/>
            <a:chOff x="0" y="4294757"/>
            <a:chExt cx="24384000" cy="707549"/>
          </a:xfrm>
        </p:grpSpPr>
        <p:sp>
          <p:nvSpPr>
            <p:cNvPr id="8" name="Rectangle 7">
              <a:extLst>
                <a:ext uri="{FF2B5EF4-FFF2-40B4-BE49-F238E27FC236}">
                  <a16:creationId xmlns:a16="http://schemas.microsoft.com/office/drawing/2014/main" id="{177B002F-53D8-4945-8936-ACBF6ABFA5B0}"/>
                </a:ext>
              </a:extLst>
            </p:cNvPr>
            <p:cNvSpPr/>
            <p:nvPr/>
          </p:nvSpPr>
          <p:spPr>
            <a:xfrm>
              <a:off x="0" y="4294757"/>
              <a:ext cx="12192000" cy="707549"/>
            </a:xfrm>
            <a:prstGeom prst="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spc="100" dirty="0"/>
                <a:t>INTERACTIVE WEB UI </a:t>
              </a:r>
              <a:r>
                <a:rPr lang="en-GB" sz="3200" spc="100" dirty="0">
                  <a:solidFill>
                    <a:srgbClr val="92D050"/>
                  </a:solidFill>
                </a:rPr>
                <a:t>FOR</a:t>
              </a:r>
              <a:r>
                <a:rPr lang="en-GB" sz="3200" spc="100" dirty="0"/>
                <a:t> .NET</a:t>
              </a:r>
            </a:p>
          </p:txBody>
        </p:sp>
        <p:sp>
          <p:nvSpPr>
            <p:cNvPr id="59" name="Rectangle 58">
              <a:extLst>
                <a:ext uri="{FF2B5EF4-FFF2-40B4-BE49-F238E27FC236}">
                  <a16:creationId xmlns:a16="http://schemas.microsoft.com/office/drawing/2014/main" id="{4A5ACAF1-4575-4CB3-9D54-20695AE9309A}"/>
                </a:ext>
              </a:extLst>
            </p:cNvPr>
            <p:cNvSpPr/>
            <p:nvPr/>
          </p:nvSpPr>
          <p:spPr>
            <a:xfrm>
              <a:off x="12192000" y="4294757"/>
              <a:ext cx="12192000" cy="707549"/>
            </a:xfrm>
            <a:prstGeom prst="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spc="100" dirty="0"/>
                <a:t>A BIGGER APP </a:t>
              </a:r>
              <a:r>
                <a:rPr lang="en-GB" sz="3200" spc="100" dirty="0">
                  <a:solidFill>
                    <a:srgbClr val="92D050"/>
                  </a:solidFill>
                </a:rPr>
                <a:t>ON</a:t>
              </a:r>
              <a:r>
                <a:rPr lang="en-GB" sz="3200" spc="100" dirty="0"/>
                <a:t> WEBASSEMBLY</a:t>
              </a:r>
            </a:p>
          </p:txBody>
        </p:sp>
      </p:grpSp>
      <p:grpSp>
        <p:nvGrpSpPr>
          <p:cNvPr id="2" name="Group 1">
            <a:extLst>
              <a:ext uri="{FF2B5EF4-FFF2-40B4-BE49-F238E27FC236}">
                <a16:creationId xmlns:a16="http://schemas.microsoft.com/office/drawing/2014/main" id="{42F0E235-EBCF-4B0D-982C-C0A817296952}"/>
              </a:ext>
            </a:extLst>
          </p:cNvPr>
          <p:cNvGrpSpPr/>
          <p:nvPr/>
        </p:nvGrpSpPr>
        <p:grpSpPr>
          <a:xfrm>
            <a:off x="4911141" y="928293"/>
            <a:ext cx="7235902" cy="6330331"/>
            <a:chOff x="4764446" y="538743"/>
            <a:chExt cx="7235902" cy="6330331"/>
          </a:xfrm>
        </p:grpSpPr>
        <p:sp>
          <p:nvSpPr>
            <p:cNvPr id="48" name="Freeform: Shape 47">
              <a:extLst>
                <a:ext uri="{FF2B5EF4-FFF2-40B4-BE49-F238E27FC236}">
                  <a16:creationId xmlns:a16="http://schemas.microsoft.com/office/drawing/2014/main" id="{E1D3AF4E-0942-4C66-AFEF-53C48DDBA1D3}"/>
                </a:ext>
              </a:extLst>
            </p:cNvPr>
            <p:cNvSpPr/>
            <p:nvPr/>
          </p:nvSpPr>
          <p:spPr>
            <a:xfrm>
              <a:off x="4857425" y="796817"/>
              <a:ext cx="7142923" cy="6072257"/>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538943 w 10346819"/>
                <a:gd name="connsiteY2" fmla="*/ 3347965 h 7502278"/>
                <a:gd name="connsiteX3" fmla="*/ 1253395 w 10346819"/>
                <a:gd name="connsiteY3" fmla="*/ 4237076 h 7502278"/>
                <a:gd name="connsiteX4" fmla="*/ 994847 w 10346819"/>
                <a:gd name="connsiteY4" fmla="*/ 3838011 h 7502278"/>
                <a:gd name="connsiteX5" fmla="*/ 539578 w 10346819"/>
                <a:gd name="connsiteY5" fmla="*/ 3719979 h 7502278"/>
                <a:gd name="connsiteX6" fmla="*/ 311444 w 10346819"/>
                <a:gd name="connsiteY6" fmla="*/ 3344552 h 7502278"/>
                <a:gd name="connsiteX7" fmla="*/ 0 w 10346819"/>
                <a:gd name="connsiteY7" fmla="*/ 4450658 h 7502278"/>
                <a:gd name="connsiteX8" fmla="*/ 2040282 w 10346819"/>
                <a:gd name="connsiteY8" fmla="*/ 7485786 h 7502278"/>
                <a:gd name="connsiteX9" fmla="*/ 10346819 w 10346819"/>
                <a:gd name="connsiteY9" fmla="*/ 7502278 h 7502278"/>
                <a:gd name="connsiteX10" fmla="*/ 4902350 w 10346819"/>
                <a:gd name="connsiteY10" fmla="*/ 0 h 7502278"/>
                <a:gd name="connsiteX11" fmla="*/ 4496953 w 10346819"/>
                <a:gd name="connsiteY11" fmla="*/ 657989 h 7502278"/>
                <a:gd name="connsiteX12" fmla="*/ 4166981 w 10346819"/>
                <a:gd name="connsiteY12" fmla="*/ 148659 h 7502278"/>
                <a:gd name="connsiteX13" fmla="*/ 3625111 w 10346819"/>
                <a:gd name="connsiteY13" fmla="*/ 551379 h 7502278"/>
                <a:gd name="connsiteX14" fmla="*/ 1521729 w 10346819"/>
                <a:gd name="connsiteY14" fmla="*/ 1802734 h 7502278"/>
                <a:gd name="connsiteX0" fmla="*/ 1630082 w 10346819"/>
                <a:gd name="connsiteY0" fmla="*/ 2502979 h 7502278"/>
                <a:gd name="connsiteX1" fmla="*/ 2641685 w 10346819"/>
                <a:gd name="connsiteY1" fmla="*/ 3888598 h 7502278"/>
                <a:gd name="connsiteX2" fmla="*/ 1253395 w 10346819"/>
                <a:gd name="connsiteY2" fmla="*/ 4237076 h 7502278"/>
                <a:gd name="connsiteX3" fmla="*/ 994847 w 10346819"/>
                <a:gd name="connsiteY3" fmla="*/ 3838011 h 7502278"/>
                <a:gd name="connsiteX4" fmla="*/ 539578 w 10346819"/>
                <a:gd name="connsiteY4" fmla="*/ 3719979 h 7502278"/>
                <a:gd name="connsiteX5" fmla="*/ 311444 w 10346819"/>
                <a:gd name="connsiteY5" fmla="*/ 3344552 h 7502278"/>
                <a:gd name="connsiteX6" fmla="*/ 0 w 10346819"/>
                <a:gd name="connsiteY6" fmla="*/ 4450658 h 7502278"/>
                <a:gd name="connsiteX7" fmla="*/ 2040282 w 10346819"/>
                <a:gd name="connsiteY7" fmla="*/ 7485786 h 7502278"/>
                <a:gd name="connsiteX8" fmla="*/ 10346819 w 10346819"/>
                <a:gd name="connsiteY8" fmla="*/ 7502278 h 7502278"/>
                <a:gd name="connsiteX9" fmla="*/ 4902350 w 10346819"/>
                <a:gd name="connsiteY9" fmla="*/ 0 h 7502278"/>
                <a:gd name="connsiteX10" fmla="*/ 4496953 w 10346819"/>
                <a:gd name="connsiteY10" fmla="*/ 657989 h 7502278"/>
                <a:gd name="connsiteX11" fmla="*/ 4166981 w 10346819"/>
                <a:gd name="connsiteY11" fmla="*/ 148659 h 7502278"/>
                <a:gd name="connsiteX12" fmla="*/ 3625111 w 10346819"/>
                <a:gd name="connsiteY12" fmla="*/ 551379 h 7502278"/>
                <a:gd name="connsiteX13" fmla="*/ 1521729 w 10346819"/>
                <a:gd name="connsiteY13" fmla="*/ 1802734 h 7502278"/>
                <a:gd name="connsiteX0" fmla="*/ 1630082 w 10346819"/>
                <a:gd name="connsiteY0" fmla="*/ 2502979 h 7502278"/>
                <a:gd name="connsiteX1" fmla="*/ 2641685 w 10346819"/>
                <a:gd name="connsiteY1" fmla="*/ 3888598 h 7502278"/>
                <a:gd name="connsiteX2" fmla="*/ 994847 w 10346819"/>
                <a:gd name="connsiteY2" fmla="*/ 3838011 h 7502278"/>
                <a:gd name="connsiteX3" fmla="*/ 539578 w 10346819"/>
                <a:gd name="connsiteY3" fmla="*/ 3719979 h 7502278"/>
                <a:gd name="connsiteX4" fmla="*/ 311444 w 10346819"/>
                <a:gd name="connsiteY4" fmla="*/ 3344552 h 7502278"/>
                <a:gd name="connsiteX5" fmla="*/ 0 w 10346819"/>
                <a:gd name="connsiteY5" fmla="*/ 4450658 h 7502278"/>
                <a:gd name="connsiteX6" fmla="*/ 2040282 w 10346819"/>
                <a:gd name="connsiteY6" fmla="*/ 7485786 h 7502278"/>
                <a:gd name="connsiteX7" fmla="*/ 10346819 w 10346819"/>
                <a:gd name="connsiteY7" fmla="*/ 7502278 h 7502278"/>
                <a:gd name="connsiteX8" fmla="*/ 4902350 w 10346819"/>
                <a:gd name="connsiteY8" fmla="*/ 0 h 7502278"/>
                <a:gd name="connsiteX9" fmla="*/ 4496953 w 10346819"/>
                <a:gd name="connsiteY9" fmla="*/ 657989 h 7502278"/>
                <a:gd name="connsiteX10" fmla="*/ 4166981 w 10346819"/>
                <a:gd name="connsiteY10" fmla="*/ 148659 h 7502278"/>
                <a:gd name="connsiteX11" fmla="*/ 3625111 w 10346819"/>
                <a:gd name="connsiteY11" fmla="*/ 551379 h 7502278"/>
                <a:gd name="connsiteX12" fmla="*/ 1521729 w 10346819"/>
                <a:gd name="connsiteY12" fmla="*/ 1802734 h 7502278"/>
                <a:gd name="connsiteX0" fmla="*/ 1630082 w 10346819"/>
                <a:gd name="connsiteY0" fmla="*/ 2502979 h 7502278"/>
                <a:gd name="connsiteX1" fmla="*/ 2641685 w 10346819"/>
                <a:gd name="connsiteY1" fmla="*/ 3888598 h 7502278"/>
                <a:gd name="connsiteX2" fmla="*/ 539578 w 10346819"/>
                <a:gd name="connsiteY2" fmla="*/ 3719979 h 7502278"/>
                <a:gd name="connsiteX3" fmla="*/ 311444 w 10346819"/>
                <a:gd name="connsiteY3" fmla="*/ 3344552 h 7502278"/>
                <a:gd name="connsiteX4" fmla="*/ 0 w 10346819"/>
                <a:gd name="connsiteY4" fmla="*/ 4450658 h 7502278"/>
                <a:gd name="connsiteX5" fmla="*/ 2040282 w 10346819"/>
                <a:gd name="connsiteY5" fmla="*/ 7485786 h 7502278"/>
                <a:gd name="connsiteX6" fmla="*/ 10346819 w 10346819"/>
                <a:gd name="connsiteY6" fmla="*/ 7502278 h 7502278"/>
                <a:gd name="connsiteX7" fmla="*/ 4902350 w 10346819"/>
                <a:gd name="connsiteY7" fmla="*/ 0 h 7502278"/>
                <a:gd name="connsiteX8" fmla="*/ 4496953 w 10346819"/>
                <a:gd name="connsiteY8" fmla="*/ 657989 h 7502278"/>
                <a:gd name="connsiteX9" fmla="*/ 4166981 w 10346819"/>
                <a:gd name="connsiteY9" fmla="*/ 148659 h 7502278"/>
                <a:gd name="connsiteX10" fmla="*/ 3625111 w 10346819"/>
                <a:gd name="connsiteY10" fmla="*/ 551379 h 7502278"/>
                <a:gd name="connsiteX11" fmla="*/ 1521729 w 10346819"/>
                <a:gd name="connsiteY11" fmla="*/ 1802734 h 7502278"/>
                <a:gd name="connsiteX0" fmla="*/ 1630082 w 10346819"/>
                <a:gd name="connsiteY0" fmla="*/ 2502979 h 7502278"/>
                <a:gd name="connsiteX1" fmla="*/ 2641685 w 10346819"/>
                <a:gd name="connsiteY1" fmla="*/ 3888598 h 7502278"/>
                <a:gd name="connsiteX2" fmla="*/ 311444 w 10346819"/>
                <a:gd name="connsiteY2" fmla="*/ 3344552 h 7502278"/>
                <a:gd name="connsiteX3" fmla="*/ 0 w 10346819"/>
                <a:gd name="connsiteY3" fmla="*/ 4450658 h 7502278"/>
                <a:gd name="connsiteX4" fmla="*/ 2040282 w 10346819"/>
                <a:gd name="connsiteY4" fmla="*/ 7485786 h 7502278"/>
                <a:gd name="connsiteX5" fmla="*/ 10346819 w 10346819"/>
                <a:gd name="connsiteY5" fmla="*/ 7502278 h 7502278"/>
                <a:gd name="connsiteX6" fmla="*/ 4902350 w 10346819"/>
                <a:gd name="connsiteY6" fmla="*/ 0 h 7502278"/>
                <a:gd name="connsiteX7" fmla="*/ 4496953 w 10346819"/>
                <a:gd name="connsiteY7" fmla="*/ 657989 h 7502278"/>
                <a:gd name="connsiteX8" fmla="*/ 4166981 w 10346819"/>
                <a:gd name="connsiteY8" fmla="*/ 148659 h 7502278"/>
                <a:gd name="connsiteX9" fmla="*/ 3625111 w 10346819"/>
                <a:gd name="connsiteY9" fmla="*/ 551379 h 7502278"/>
                <a:gd name="connsiteX10" fmla="*/ 1521729 w 10346819"/>
                <a:gd name="connsiteY10" fmla="*/ 1802734 h 7502278"/>
                <a:gd name="connsiteX0" fmla="*/ 1630082 w 10346819"/>
                <a:gd name="connsiteY0" fmla="*/ 2502979 h 7502278"/>
                <a:gd name="connsiteX1" fmla="*/ 2641685 w 10346819"/>
                <a:gd name="connsiteY1" fmla="*/ 3888598 h 7502278"/>
                <a:gd name="connsiteX2" fmla="*/ 0 w 10346819"/>
                <a:gd name="connsiteY2" fmla="*/ 4450658 h 7502278"/>
                <a:gd name="connsiteX3" fmla="*/ 2040282 w 10346819"/>
                <a:gd name="connsiteY3" fmla="*/ 7485786 h 7502278"/>
                <a:gd name="connsiteX4" fmla="*/ 10346819 w 10346819"/>
                <a:gd name="connsiteY4" fmla="*/ 7502278 h 7502278"/>
                <a:gd name="connsiteX5" fmla="*/ 4902350 w 10346819"/>
                <a:gd name="connsiteY5" fmla="*/ 0 h 7502278"/>
                <a:gd name="connsiteX6" fmla="*/ 4496953 w 10346819"/>
                <a:gd name="connsiteY6" fmla="*/ 657989 h 7502278"/>
                <a:gd name="connsiteX7" fmla="*/ 4166981 w 10346819"/>
                <a:gd name="connsiteY7" fmla="*/ 148659 h 7502278"/>
                <a:gd name="connsiteX8" fmla="*/ 3625111 w 10346819"/>
                <a:gd name="connsiteY8" fmla="*/ 551379 h 7502278"/>
                <a:gd name="connsiteX9" fmla="*/ 1521729 w 10346819"/>
                <a:gd name="connsiteY9" fmla="*/ 1802734 h 7502278"/>
                <a:gd name="connsiteX0" fmla="*/ 108354 w 8825091"/>
                <a:gd name="connsiteY0" fmla="*/ 2502979 h 7502278"/>
                <a:gd name="connsiteX1" fmla="*/ 1119957 w 8825091"/>
                <a:gd name="connsiteY1" fmla="*/ 3888598 h 7502278"/>
                <a:gd name="connsiteX2" fmla="*/ 518554 w 8825091"/>
                <a:gd name="connsiteY2" fmla="*/ 7485786 h 7502278"/>
                <a:gd name="connsiteX3" fmla="*/ 8825091 w 8825091"/>
                <a:gd name="connsiteY3" fmla="*/ 7502278 h 7502278"/>
                <a:gd name="connsiteX4" fmla="*/ 3380622 w 8825091"/>
                <a:gd name="connsiteY4" fmla="*/ 0 h 7502278"/>
                <a:gd name="connsiteX5" fmla="*/ 2975225 w 8825091"/>
                <a:gd name="connsiteY5" fmla="*/ 657989 h 7502278"/>
                <a:gd name="connsiteX6" fmla="*/ 2645253 w 8825091"/>
                <a:gd name="connsiteY6" fmla="*/ 148659 h 7502278"/>
                <a:gd name="connsiteX7" fmla="*/ 2103383 w 8825091"/>
                <a:gd name="connsiteY7" fmla="*/ 551379 h 7502278"/>
                <a:gd name="connsiteX8" fmla="*/ 1 w 8825091"/>
                <a:gd name="connsiteY8" fmla="*/ 1802734 h 7502278"/>
                <a:gd name="connsiteX0" fmla="*/ 108353 w 8825090"/>
                <a:gd name="connsiteY0" fmla="*/ 2502979 h 7502278"/>
                <a:gd name="connsiteX1" fmla="*/ 1119956 w 8825090"/>
                <a:gd name="connsiteY1" fmla="*/ 3888598 h 7502278"/>
                <a:gd name="connsiteX2" fmla="*/ 3593627 w 8825090"/>
                <a:gd name="connsiteY2" fmla="*/ 7497870 h 7502278"/>
                <a:gd name="connsiteX3" fmla="*/ 8825090 w 8825090"/>
                <a:gd name="connsiteY3" fmla="*/ 7502278 h 7502278"/>
                <a:gd name="connsiteX4" fmla="*/ 3380621 w 8825090"/>
                <a:gd name="connsiteY4" fmla="*/ 0 h 7502278"/>
                <a:gd name="connsiteX5" fmla="*/ 2975224 w 8825090"/>
                <a:gd name="connsiteY5" fmla="*/ 657989 h 7502278"/>
                <a:gd name="connsiteX6" fmla="*/ 2645252 w 8825090"/>
                <a:gd name="connsiteY6" fmla="*/ 148659 h 7502278"/>
                <a:gd name="connsiteX7" fmla="*/ 2103382 w 8825090"/>
                <a:gd name="connsiteY7" fmla="*/ 551379 h 7502278"/>
                <a:gd name="connsiteX8" fmla="*/ 0 w 8825090"/>
                <a:gd name="connsiteY8" fmla="*/ 1802734 h 7502278"/>
                <a:gd name="connsiteX0" fmla="*/ 108353 w 8825090"/>
                <a:gd name="connsiteY0" fmla="*/ 2502979 h 7502278"/>
                <a:gd name="connsiteX1" fmla="*/ 3593627 w 8825090"/>
                <a:gd name="connsiteY1" fmla="*/ 7497870 h 7502278"/>
                <a:gd name="connsiteX2" fmla="*/ 8825090 w 8825090"/>
                <a:gd name="connsiteY2" fmla="*/ 7502278 h 7502278"/>
                <a:gd name="connsiteX3" fmla="*/ 3380621 w 8825090"/>
                <a:gd name="connsiteY3" fmla="*/ 0 h 7502278"/>
                <a:gd name="connsiteX4" fmla="*/ 2975224 w 8825090"/>
                <a:gd name="connsiteY4" fmla="*/ 657989 h 7502278"/>
                <a:gd name="connsiteX5" fmla="*/ 2645252 w 8825090"/>
                <a:gd name="connsiteY5" fmla="*/ 148659 h 7502278"/>
                <a:gd name="connsiteX6" fmla="*/ 2103382 w 8825090"/>
                <a:gd name="connsiteY6" fmla="*/ 551379 h 7502278"/>
                <a:gd name="connsiteX7" fmla="*/ 0 w 8825090"/>
                <a:gd name="connsiteY7" fmla="*/ 1802734 h 75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5090" h="7502278">
                  <a:moveTo>
                    <a:pt x="108353" y="2502979"/>
                  </a:moveTo>
                  <a:lnTo>
                    <a:pt x="3593627" y="7497870"/>
                  </a:lnTo>
                  <a:lnTo>
                    <a:pt x="8825090" y="7502278"/>
                  </a:lnTo>
                  <a:lnTo>
                    <a:pt x="3380621" y="0"/>
                  </a:lnTo>
                  <a:lnTo>
                    <a:pt x="2975224" y="657989"/>
                  </a:lnTo>
                  <a:lnTo>
                    <a:pt x="2645252" y="148659"/>
                  </a:lnTo>
                  <a:lnTo>
                    <a:pt x="2103382" y="551379"/>
                  </a:lnTo>
                  <a:cubicBezTo>
                    <a:pt x="508556" y="689561"/>
                    <a:pt x="467775" y="404846"/>
                    <a:pt x="0" y="1802734"/>
                  </a:cubicBez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5" name="Picture 4" descr="Image result for blazor logo">
              <a:extLst>
                <a:ext uri="{FF2B5EF4-FFF2-40B4-BE49-F238E27FC236}">
                  <a16:creationId xmlns:a16="http://schemas.microsoft.com/office/drawing/2014/main" id="{F54FAB18-FE9A-4E90-88E6-23059AC3F80E}"/>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6622"/>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64446" y="538743"/>
              <a:ext cx="2873347" cy="2873348"/>
            </a:xfrm>
            <a:prstGeom prst="rect">
              <a:avLst/>
            </a:prstGeom>
            <a:noFill/>
            <a:effectLst/>
            <a:scene3d>
              <a:camera prst="orthographicFront">
                <a:rot lat="20400000" lon="900000" rev="21180000"/>
              </a:camera>
              <a:lightRig rig="threePt" dir="t"/>
            </a:scene3d>
            <a:extLst>
              <a:ext uri="{909E8E84-426E-40DD-AFC4-6F175D3DCCD1}">
                <a14:hiddenFill xmlns:a14="http://schemas.microsoft.com/office/drawing/2010/main">
                  <a:solidFill>
                    <a:srgbClr val="FFFFFF"/>
                  </a:solidFill>
                </a14:hiddenFill>
              </a:ext>
            </a:extLst>
          </p:spPr>
        </p:pic>
      </p:grpSp>
      <p:sp>
        <p:nvSpPr>
          <p:cNvPr id="3" name="Star: 10 Points 2">
            <a:extLst>
              <a:ext uri="{FF2B5EF4-FFF2-40B4-BE49-F238E27FC236}">
                <a16:creationId xmlns:a16="http://schemas.microsoft.com/office/drawing/2014/main" id="{C02B59BF-1B7E-4D6B-AAEE-392C6E42AC07}"/>
              </a:ext>
            </a:extLst>
          </p:cNvPr>
          <p:cNvSpPr/>
          <p:nvPr/>
        </p:nvSpPr>
        <p:spPr>
          <a:xfrm rot="20886040">
            <a:off x="9362999" y="3781289"/>
            <a:ext cx="1686994" cy="1564818"/>
          </a:xfrm>
          <a:prstGeom prst="star10">
            <a:avLst>
              <a:gd name="adj" fmla="val 41084"/>
              <a:gd name="hf" fmla="val 105146"/>
            </a:avLst>
          </a:prstGeom>
          <a:solidFill>
            <a:srgbClr val="FFF59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GB" sz="1600" dirty="0">
                <a:solidFill>
                  <a:schemeClr val="bg1"/>
                </a:solidFill>
                <a:latin typeface="Segoe UI Semilight" panose="020B0402040204020203" pitchFamily="34" charset="0"/>
                <a:cs typeface="Segoe UI Semilight" panose="020B0402040204020203" pitchFamily="34" charset="0"/>
              </a:rPr>
              <a:t>WITH</a:t>
            </a:r>
          </a:p>
          <a:p>
            <a:pPr algn="ctr"/>
            <a:r>
              <a:rPr lang="en-GB" sz="2800" dirty="0">
                <a:solidFill>
                  <a:schemeClr val="bg1"/>
                </a:solidFill>
                <a:latin typeface="Segoe UI Semibold" panose="020B0702040204020203" pitchFamily="34" charset="0"/>
                <a:cs typeface="Segoe UI Semibold" panose="020B0702040204020203" pitchFamily="34" charset="0"/>
              </a:rPr>
              <a:t>FUTURE</a:t>
            </a:r>
            <a:endParaRPr lang="en-GB" sz="1600" dirty="0">
              <a:solidFill>
                <a:schemeClr val="bg1"/>
              </a:solidFill>
              <a:latin typeface="Segoe UI Semibold" panose="020B0702040204020203" pitchFamily="34" charset="0"/>
              <a:cs typeface="Segoe UI Semibold" panose="020B0702040204020203" pitchFamily="34" charset="0"/>
            </a:endParaRPr>
          </a:p>
          <a:p>
            <a:pPr algn="ctr"/>
            <a:r>
              <a:rPr lang="en-GB" sz="1600" dirty="0">
                <a:solidFill>
                  <a:schemeClr val="bg1"/>
                </a:solidFill>
                <a:latin typeface="Segoe UI Semilight" panose="020B0402040204020203" pitchFamily="34" charset="0"/>
                <a:cs typeface="Segoe UI Semilight" panose="020B0402040204020203" pitchFamily="34" charset="0"/>
              </a:rPr>
              <a:t>FEATURES</a:t>
            </a:r>
          </a:p>
        </p:txBody>
      </p:sp>
    </p:spTree>
    <p:extLst>
      <p:ext uri="{BB962C8B-B14F-4D97-AF65-F5344CB8AC3E}">
        <p14:creationId xmlns:p14="http://schemas.microsoft.com/office/powerpoint/2010/main" val="3306077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B1BB69-6DF0-4CAE-B9D1-2F878EBFB857}"/>
              </a:ext>
            </a:extLst>
          </p:cNvPr>
          <p:cNvSpPr/>
          <p:nvPr/>
        </p:nvSpPr>
        <p:spPr>
          <a:xfrm>
            <a:off x="0" y="4110957"/>
            <a:ext cx="12192000" cy="707549"/>
          </a:xfrm>
          <a:prstGeom prst="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spc="100" dirty="0"/>
              <a:t>A BIGGER APP </a:t>
            </a:r>
            <a:r>
              <a:rPr lang="en-GB" sz="3200" spc="100" dirty="0">
                <a:solidFill>
                  <a:srgbClr val="92D050"/>
                </a:solidFill>
              </a:rPr>
              <a:t>ON</a:t>
            </a:r>
            <a:r>
              <a:rPr lang="en-GB" sz="3200" spc="100" dirty="0"/>
              <a:t> WEBASSEMBLY</a:t>
            </a:r>
          </a:p>
        </p:txBody>
      </p:sp>
      <p:sp>
        <p:nvSpPr>
          <p:cNvPr id="9" name="Rectangle: Rounded Corners 8">
            <a:extLst>
              <a:ext uri="{FF2B5EF4-FFF2-40B4-BE49-F238E27FC236}">
                <a16:creationId xmlns:a16="http://schemas.microsoft.com/office/drawing/2014/main" id="{A6A79DC6-C997-461C-A952-D8F07C2B1572}"/>
              </a:ext>
            </a:extLst>
          </p:cNvPr>
          <p:cNvSpPr/>
          <p:nvPr/>
        </p:nvSpPr>
        <p:spPr>
          <a:xfrm>
            <a:off x="2677830" y="5483073"/>
            <a:ext cx="1888535" cy="6065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Segoe UI Semilight" panose="020B0402040204020203" pitchFamily="34" charset="0"/>
                <a:cs typeface="Segoe UI Semilight" panose="020B0402040204020203" pitchFamily="34" charset="0"/>
              </a:rPr>
              <a:t>gRPC</a:t>
            </a:r>
          </a:p>
        </p:txBody>
      </p:sp>
      <p:sp>
        <p:nvSpPr>
          <p:cNvPr id="11" name="Rectangle: Rounded Corners 10">
            <a:extLst>
              <a:ext uri="{FF2B5EF4-FFF2-40B4-BE49-F238E27FC236}">
                <a16:creationId xmlns:a16="http://schemas.microsoft.com/office/drawing/2014/main" id="{BDC6FEFA-35A6-489E-AFE7-5C8708E8939B}"/>
              </a:ext>
            </a:extLst>
          </p:cNvPr>
          <p:cNvSpPr/>
          <p:nvPr/>
        </p:nvSpPr>
        <p:spPr>
          <a:xfrm>
            <a:off x="5151733" y="5483073"/>
            <a:ext cx="1888535" cy="6065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Segoe UI Semilight" panose="020B0402040204020203" pitchFamily="34" charset="0"/>
                <a:cs typeface="Segoe UI Semilight" panose="020B0402040204020203" pitchFamily="34" charset="0"/>
              </a:rPr>
              <a:t>Testing</a:t>
            </a:r>
          </a:p>
        </p:txBody>
      </p:sp>
      <p:sp>
        <p:nvSpPr>
          <p:cNvPr id="13" name="Rectangle: Rounded Corners 12">
            <a:extLst>
              <a:ext uri="{FF2B5EF4-FFF2-40B4-BE49-F238E27FC236}">
                <a16:creationId xmlns:a16="http://schemas.microsoft.com/office/drawing/2014/main" id="{7947037A-8218-4308-87BE-4D236A9D1644}"/>
              </a:ext>
            </a:extLst>
          </p:cNvPr>
          <p:cNvSpPr/>
          <p:nvPr/>
        </p:nvSpPr>
        <p:spPr>
          <a:xfrm>
            <a:off x="7625635" y="5483073"/>
            <a:ext cx="1888535" cy="6065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Segoe UI Semilight" panose="020B0402040204020203" pitchFamily="34" charset="0"/>
                <a:cs typeface="Segoe UI Semilight" panose="020B0402040204020203" pitchFamily="34" charset="0"/>
              </a:rPr>
              <a:t>PWA</a:t>
            </a:r>
          </a:p>
        </p:txBody>
      </p:sp>
      <p:sp>
        <p:nvSpPr>
          <p:cNvPr id="10" name="Rectangle 9">
            <a:extLst>
              <a:ext uri="{FF2B5EF4-FFF2-40B4-BE49-F238E27FC236}">
                <a16:creationId xmlns:a16="http://schemas.microsoft.com/office/drawing/2014/main" id="{6FC8E65D-3DB2-40DB-A25F-EC62D8E4090C}"/>
              </a:ext>
            </a:extLst>
          </p:cNvPr>
          <p:cNvSpPr/>
          <p:nvPr/>
        </p:nvSpPr>
        <p:spPr>
          <a:xfrm>
            <a:off x="12192000" y="4110957"/>
            <a:ext cx="12192000" cy="707549"/>
          </a:xfrm>
          <a:prstGeom prst="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spc="100" dirty="0"/>
              <a:t>BLAZOR EVERYWHERE</a:t>
            </a:r>
          </a:p>
        </p:txBody>
      </p:sp>
      <p:sp>
        <p:nvSpPr>
          <p:cNvPr id="23" name="Star: 10 Points 22">
            <a:extLst>
              <a:ext uri="{FF2B5EF4-FFF2-40B4-BE49-F238E27FC236}">
                <a16:creationId xmlns:a16="http://schemas.microsoft.com/office/drawing/2014/main" id="{2D2275FF-AE09-422C-ACA8-AA17CF893F57}"/>
              </a:ext>
            </a:extLst>
          </p:cNvPr>
          <p:cNvSpPr/>
          <p:nvPr/>
        </p:nvSpPr>
        <p:spPr>
          <a:xfrm rot="20886040">
            <a:off x="9362999" y="3625906"/>
            <a:ext cx="1686994" cy="1564818"/>
          </a:xfrm>
          <a:prstGeom prst="star10">
            <a:avLst>
              <a:gd name="adj" fmla="val 41084"/>
              <a:gd name="hf" fmla="val 105146"/>
            </a:avLst>
          </a:prstGeom>
          <a:solidFill>
            <a:srgbClr val="FFF59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GB" sz="1600" dirty="0">
                <a:solidFill>
                  <a:schemeClr val="bg1"/>
                </a:solidFill>
                <a:latin typeface="Segoe UI Semilight" panose="020B0402040204020203" pitchFamily="34" charset="0"/>
                <a:cs typeface="Segoe UI Semilight" panose="020B0402040204020203" pitchFamily="34" charset="0"/>
              </a:rPr>
              <a:t>WITH</a:t>
            </a:r>
          </a:p>
          <a:p>
            <a:pPr algn="ctr"/>
            <a:r>
              <a:rPr lang="en-GB" sz="2800" dirty="0">
                <a:solidFill>
                  <a:schemeClr val="bg1"/>
                </a:solidFill>
                <a:latin typeface="Segoe UI Semibold" panose="020B0702040204020203" pitchFamily="34" charset="0"/>
                <a:cs typeface="Segoe UI Semibold" panose="020B0702040204020203" pitchFamily="34" charset="0"/>
              </a:rPr>
              <a:t>FUTURE</a:t>
            </a:r>
            <a:endParaRPr lang="en-GB" sz="1600" dirty="0">
              <a:solidFill>
                <a:schemeClr val="bg1"/>
              </a:solidFill>
              <a:latin typeface="Segoe UI Semibold" panose="020B0702040204020203" pitchFamily="34" charset="0"/>
              <a:cs typeface="Segoe UI Semibold" panose="020B0702040204020203" pitchFamily="34" charset="0"/>
            </a:endParaRPr>
          </a:p>
          <a:p>
            <a:pPr algn="ctr"/>
            <a:r>
              <a:rPr lang="en-GB" sz="1600" dirty="0">
                <a:solidFill>
                  <a:schemeClr val="bg1"/>
                </a:solidFill>
                <a:latin typeface="Segoe UI Semilight" panose="020B0402040204020203" pitchFamily="34" charset="0"/>
                <a:cs typeface="Segoe UI Semilight" panose="020B0402040204020203" pitchFamily="34" charset="0"/>
              </a:rPr>
              <a:t>FEATURES</a:t>
            </a:r>
          </a:p>
        </p:txBody>
      </p:sp>
      <p:grpSp>
        <p:nvGrpSpPr>
          <p:cNvPr id="2" name="Group 1">
            <a:extLst>
              <a:ext uri="{FF2B5EF4-FFF2-40B4-BE49-F238E27FC236}">
                <a16:creationId xmlns:a16="http://schemas.microsoft.com/office/drawing/2014/main" id="{42F0E235-EBCF-4B0D-982C-C0A817296952}"/>
              </a:ext>
            </a:extLst>
          </p:cNvPr>
          <p:cNvGrpSpPr/>
          <p:nvPr/>
        </p:nvGrpSpPr>
        <p:grpSpPr>
          <a:xfrm>
            <a:off x="4911141" y="744493"/>
            <a:ext cx="7235902" cy="6311281"/>
            <a:chOff x="4764446" y="538743"/>
            <a:chExt cx="7235902" cy="6311281"/>
          </a:xfrm>
        </p:grpSpPr>
        <p:sp>
          <p:nvSpPr>
            <p:cNvPr id="48" name="Freeform: Shape 47">
              <a:extLst>
                <a:ext uri="{FF2B5EF4-FFF2-40B4-BE49-F238E27FC236}">
                  <a16:creationId xmlns:a16="http://schemas.microsoft.com/office/drawing/2014/main" id="{E1D3AF4E-0942-4C66-AFEF-53C48DDBA1D3}"/>
                </a:ext>
              </a:extLst>
            </p:cNvPr>
            <p:cNvSpPr/>
            <p:nvPr/>
          </p:nvSpPr>
          <p:spPr>
            <a:xfrm>
              <a:off x="4857425" y="777767"/>
              <a:ext cx="7142923" cy="6072257"/>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538943 w 10346819"/>
                <a:gd name="connsiteY2" fmla="*/ 3347965 h 7502278"/>
                <a:gd name="connsiteX3" fmla="*/ 1253395 w 10346819"/>
                <a:gd name="connsiteY3" fmla="*/ 4237076 h 7502278"/>
                <a:gd name="connsiteX4" fmla="*/ 994847 w 10346819"/>
                <a:gd name="connsiteY4" fmla="*/ 3838011 h 7502278"/>
                <a:gd name="connsiteX5" fmla="*/ 539578 w 10346819"/>
                <a:gd name="connsiteY5" fmla="*/ 3719979 h 7502278"/>
                <a:gd name="connsiteX6" fmla="*/ 311444 w 10346819"/>
                <a:gd name="connsiteY6" fmla="*/ 3344552 h 7502278"/>
                <a:gd name="connsiteX7" fmla="*/ 0 w 10346819"/>
                <a:gd name="connsiteY7" fmla="*/ 4450658 h 7502278"/>
                <a:gd name="connsiteX8" fmla="*/ 2040282 w 10346819"/>
                <a:gd name="connsiteY8" fmla="*/ 7485786 h 7502278"/>
                <a:gd name="connsiteX9" fmla="*/ 10346819 w 10346819"/>
                <a:gd name="connsiteY9" fmla="*/ 7502278 h 7502278"/>
                <a:gd name="connsiteX10" fmla="*/ 4902350 w 10346819"/>
                <a:gd name="connsiteY10" fmla="*/ 0 h 7502278"/>
                <a:gd name="connsiteX11" fmla="*/ 4496953 w 10346819"/>
                <a:gd name="connsiteY11" fmla="*/ 657989 h 7502278"/>
                <a:gd name="connsiteX12" fmla="*/ 4166981 w 10346819"/>
                <a:gd name="connsiteY12" fmla="*/ 148659 h 7502278"/>
                <a:gd name="connsiteX13" fmla="*/ 3625111 w 10346819"/>
                <a:gd name="connsiteY13" fmla="*/ 551379 h 7502278"/>
                <a:gd name="connsiteX14" fmla="*/ 1521729 w 10346819"/>
                <a:gd name="connsiteY14" fmla="*/ 1802734 h 7502278"/>
                <a:gd name="connsiteX0" fmla="*/ 1630082 w 10346819"/>
                <a:gd name="connsiteY0" fmla="*/ 2502979 h 7502278"/>
                <a:gd name="connsiteX1" fmla="*/ 2641685 w 10346819"/>
                <a:gd name="connsiteY1" fmla="*/ 3888598 h 7502278"/>
                <a:gd name="connsiteX2" fmla="*/ 1253395 w 10346819"/>
                <a:gd name="connsiteY2" fmla="*/ 4237076 h 7502278"/>
                <a:gd name="connsiteX3" fmla="*/ 994847 w 10346819"/>
                <a:gd name="connsiteY3" fmla="*/ 3838011 h 7502278"/>
                <a:gd name="connsiteX4" fmla="*/ 539578 w 10346819"/>
                <a:gd name="connsiteY4" fmla="*/ 3719979 h 7502278"/>
                <a:gd name="connsiteX5" fmla="*/ 311444 w 10346819"/>
                <a:gd name="connsiteY5" fmla="*/ 3344552 h 7502278"/>
                <a:gd name="connsiteX6" fmla="*/ 0 w 10346819"/>
                <a:gd name="connsiteY6" fmla="*/ 4450658 h 7502278"/>
                <a:gd name="connsiteX7" fmla="*/ 2040282 w 10346819"/>
                <a:gd name="connsiteY7" fmla="*/ 7485786 h 7502278"/>
                <a:gd name="connsiteX8" fmla="*/ 10346819 w 10346819"/>
                <a:gd name="connsiteY8" fmla="*/ 7502278 h 7502278"/>
                <a:gd name="connsiteX9" fmla="*/ 4902350 w 10346819"/>
                <a:gd name="connsiteY9" fmla="*/ 0 h 7502278"/>
                <a:gd name="connsiteX10" fmla="*/ 4496953 w 10346819"/>
                <a:gd name="connsiteY10" fmla="*/ 657989 h 7502278"/>
                <a:gd name="connsiteX11" fmla="*/ 4166981 w 10346819"/>
                <a:gd name="connsiteY11" fmla="*/ 148659 h 7502278"/>
                <a:gd name="connsiteX12" fmla="*/ 3625111 w 10346819"/>
                <a:gd name="connsiteY12" fmla="*/ 551379 h 7502278"/>
                <a:gd name="connsiteX13" fmla="*/ 1521729 w 10346819"/>
                <a:gd name="connsiteY13" fmla="*/ 1802734 h 7502278"/>
                <a:gd name="connsiteX0" fmla="*/ 1630082 w 10346819"/>
                <a:gd name="connsiteY0" fmla="*/ 2502979 h 7502278"/>
                <a:gd name="connsiteX1" fmla="*/ 2641685 w 10346819"/>
                <a:gd name="connsiteY1" fmla="*/ 3888598 h 7502278"/>
                <a:gd name="connsiteX2" fmla="*/ 994847 w 10346819"/>
                <a:gd name="connsiteY2" fmla="*/ 3838011 h 7502278"/>
                <a:gd name="connsiteX3" fmla="*/ 539578 w 10346819"/>
                <a:gd name="connsiteY3" fmla="*/ 3719979 h 7502278"/>
                <a:gd name="connsiteX4" fmla="*/ 311444 w 10346819"/>
                <a:gd name="connsiteY4" fmla="*/ 3344552 h 7502278"/>
                <a:gd name="connsiteX5" fmla="*/ 0 w 10346819"/>
                <a:gd name="connsiteY5" fmla="*/ 4450658 h 7502278"/>
                <a:gd name="connsiteX6" fmla="*/ 2040282 w 10346819"/>
                <a:gd name="connsiteY6" fmla="*/ 7485786 h 7502278"/>
                <a:gd name="connsiteX7" fmla="*/ 10346819 w 10346819"/>
                <a:gd name="connsiteY7" fmla="*/ 7502278 h 7502278"/>
                <a:gd name="connsiteX8" fmla="*/ 4902350 w 10346819"/>
                <a:gd name="connsiteY8" fmla="*/ 0 h 7502278"/>
                <a:gd name="connsiteX9" fmla="*/ 4496953 w 10346819"/>
                <a:gd name="connsiteY9" fmla="*/ 657989 h 7502278"/>
                <a:gd name="connsiteX10" fmla="*/ 4166981 w 10346819"/>
                <a:gd name="connsiteY10" fmla="*/ 148659 h 7502278"/>
                <a:gd name="connsiteX11" fmla="*/ 3625111 w 10346819"/>
                <a:gd name="connsiteY11" fmla="*/ 551379 h 7502278"/>
                <a:gd name="connsiteX12" fmla="*/ 1521729 w 10346819"/>
                <a:gd name="connsiteY12" fmla="*/ 1802734 h 7502278"/>
                <a:gd name="connsiteX0" fmla="*/ 1630082 w 10346819"/>
                <a:gd name="connsiteY0" fmla="*/ 2502979 h 7502278"/>
                <a:gd name="connsiteX1" fmla="*/ 2641685 w 10346819"/>
                <a:gd name="connsiteY1" fmla="*/ 3888598 h 7502278"/>
                <a:gd name="connsiteX2" fmla="*/ 539578 w 10346819"/>
                <a:gd name="connsiteY2" fmla="*/ 3719979 h 7502278"/>
                <a:gd name="connsiteX3" fmla="*/ 311444 w 10346819"/>
                <a:gd name="connsiteY3" fmla="*/ 3344552 h 7502278"/>
                <a:gd name="connsiteX4" fmla="*/ 0 w 10346819"/>
                <a:gd name="connsiteY4" fmla="*/ 4450658 h 7502278"/>
                <a:gd name="connsiteX5" fmla="*/ 2040282 w 10346819"/>
                <a:gd name="connsiteY5" fmla="*/ 7485786 h 7502278"/>
                <a:gd name="connsiteX6" fmla="*/ 10346819 w 10346819"/>
                <a:gd name="connsiteY6" fmla="*/ 7502278 h 7502278"/>
                <a:gd name="connsiteX7" fmla="*/ 4902350 w 10346819"/>
                <a:gd name="connsiteY7" fmla="*/ 0 h 7502278"/>
                <a:gd name="connsiteX8" fmla="*/ 4496953 w 10346819"/>
                <a:gd name="connsiteY8" fmla="*/ 657989 h 7502278"/>
                <a:gd name="connsiteX9" fmla="*/ 4166981 w 10346819"/>
                <a:gd name="connsiteY9" fmla="*/ 148659 h 7502278"/>
                <a:gd name="connsiteX10" fmla="*/ 3625111 w 10346819"/>
                <a:gd name="connsiteY10" fmla="*/ 551379 h 7502278"/>
                <a:gd name="connsiteX11" fmla="*/ 1521729 w 10346819"/>
                <a:gd name="connsiteY11" fmla="*/ 1802734 h 7502278"/>
                <a:gd name="connsiteX0" fmla="*/ 1630082 w 10346819"/>
                <a:gd name="connsiteY0" fmla="*/ 2502979 h 7502278"/>
                <a:gd name="connsiteX1" fmla="*/ 2641685 w 10346819"/>
                <a:gd name="connsiteY1" fmla="*/ 3888598 h 7502278"/>
                <a:gd name="connsiteX2" fmla="*/ 311444 w 10346819"/>
                <a:gd name="connsiteY2" fmla="*/ 3344552 h 7502278"/>
                <a:gd name="connsiteX3" fmla="*/ 0 w 10346819"/>
                <a:gd name="connsiteY3" fmla="*/ 4450658 h 7502278"/>
                <a:gd name="connsiteX4" fmla="*/ 2040282 w 10346819"/>
                <a:gd name="connsiteY4" fmla="*/ 7485786 h 7502278"/>
                <a:gd name="connsiteX5" fmla="*/ 10346819 w 10346819"/>
                <a:gd name="connsiteY5" fmla="*/ 7502278 h 7502278"/>
                <a:gd name="connsiteX6" fmla="*/ 4902350 w 10346819"/>
                <a:gd name="connsiteY6" fmla="*/ 0 h 7502278"/>
                <a:gd name="connsiteX7" fmla="*/ 4496953 w 10346819"/>
                <a:gd name="connsiteY7" fmla="*/ 657989 h 7502278"/>
                <a:gd name="connsiteX8" fmla="*/ 4166981 w 10346819"/>
                <a:gd name="connsiteY8" fmla="*/ 148659 h 7502278"/>
                <a:gd name="connsiteX9" fmla="*/ 3625111 w 10346819"/>
                <a:gd name="connsiteY9" fmla="*/ 551379 h 7502278"/>
                <a:gd name="connsiteX10" fmla="*/ 1521729 w 10346819"/>
                <a:gd name="connsiteY10" fmla="*/ 1802734 h 7502278"/>
                <a:gd name="connsiteX0" fmla="*/ 1630082 w 10346819"/>
                <a:gd name="connsiteY0" fmla="*/ 2502979 h 7502278"/>
                <a:gd name="connsiteX1" fmla="*/ 2641685 w 10346819"/>
                <a:gd name="connsiteY1" fmla="*/ 3888598 h 7502278"/>
                <a:gd name="connsiteX2" fmla="*/ 0 w 10346819"/>
                <a:gd name="connsiteY2" fmla="*/ 4450658 h 7502278"/>
                <a:gd name="connsiteX3" fmla="*/ 2040282 w 10346819"/>
                <a:gd name="connsiteY3" fmla="*/ 7485786 h 7502278"/>
                <a:gd name="connsiteX4" fmla="*/ 10346819 w 10346819"/>
                <a:gd name="connsiteY4" fmla="*/ 7502278 h 7502278"/>
                <a:gd name="connsiteX5" fmla="*/ 4902350 w 10346819"/>
                <a:gd name="connsiteY5" fmla="*/ 0 h 7502278"/>
                <a:gd name="connsiteX6" fmla="*/ 4496953 w 10346819"/>
                <a:gd name="connsiteY6" fmla="*/ 657989 h 7502278"/>
                <a:gd name="connsiteX7" fmla="*/ 4166981 w 10346819"/>
                <a:gd name="connsiteY7" fmla="*/ 148659 h 7502278"/>
                <a:gd name="connsiteX8" fmla="*/ 3625111 w 10346819"/>
                <a:gd name="connsiteY8" fmla="*/ 551379 h 7502278"/>
                <a:gd name="connsiteX9" fmla="*/ 1521729 w 10346819"/>
                <a:gd name="connsiteY9" fmla="*/ 1802734 h 7502278"/>
                <a:gd name="connsiteX0" fmla="*/ 108354 w 8825091"/>
                <a:gd name="connsiteY0" fmla="*/ 2502979 h 7502278"/>
                <a:gd name="connsiteX1" fmla="*/ 1119957 w 8825091"/>
                <a:gd name="connsiteY1" fmla="*/ 3888598 h 7502278"/>
                <a:gd name="connsiteX2" fmla="*/ 518554 w 8825091"/>
                <a:gd name="connsiteY2" fmla="*/ 7485786 h 7502278"/>
                <a:gd name="connsiteX3" fmla="*/ 8825091 w 8825091"/>
                <a:gd name="connsiteY3" fmla="*/ 7502278 h 7502278"/>
                <a:gd name="connsiteX4" fmla="*/ 3380622 w 8825091"/>
                <a:gd name="connsiteY4" fmla="*/ 0 h 7502278"/>
                <a:gd name="connsiteX5" fmla="*/ 2975225 w 8825091"/>
                <a:gd name="connsiteY5" fmla="*/ 657989 h 7502278"/>
                <a:gd name="connsiteX6" fmla="*/ 2645253 w 8825091"/>
                <a:gd name="connsiteY6" fmla="*/ 148659 h 7502278"/>
                <a:gd name="connsiteX7" fmla="*/ 2103383 w 8825091"/>
                <a:gd name="connsiteY7" fmla="*/ 551379 h 7502278"/>
                <a:gd name="connsiteX8" fmla="*/ 1 w 8825091"/>
                <a:gd name="connsiteY8" fmla="*/ 1802734 h 7502278"/>
                <a:gd name="connsiteX0" fmla="*/ 108353 w 8825090"/>
                <a:gd name="connsiteY0" fmla="*/ 2502979 h 7502278"/>
                <a:gd name="connsiteX1" fmla="*/ 1119956 w 8825090"/>
                <a:gd name="connsiteY1" fmla="*/ 3888598 h 7502278"/>
                <a:gd name="connsiteX2" fmla="*/ 3593627 w 8825090"/>
                <a:gd name="connsiteY2" fmla="*/ 7497870 h 7502278"/>
                <a:gd name="connsiteX3" fmla="*/ 8825090 w 8825090"/>
                <a:gd name="connsiteY3" fmla="*/ 7502278 h 7502278"/>
                <a:gd name="connsiteX4" fmla="*/ 3380621 w 8825090"/>
                <a:gd name="connsiteY4" fmla="*/ 0 h 7502278"/>
                <a:gd name="connsiteX5" fmla="*/ 2975224 w 8825090"/>
                <a:gd name="connsiteY5" fmla="*/ 657989 h 7502278"/>
                <a:gd name="connsiteX6" fmla="*/ 2645252 w 8825090"/>
                <a:gd name="connsiteY6" fmla="*/ 148659 h 7502278"/>
                <a:gd name="connsiteX7" fmla="*/ 2103382 w 8825090"/>
                <a:gd name="connsiteY7" fmla="*/ 551379 h 7502278"/>
                <a:gd name="connsiteX8" fmla="*/ 0 w 8825090"/>
                <a:gd name="connsiteY8" fmla="*/ 1802734 h 7502278"/>
                <a:gd name="connsiteX0" fmla="*/ 108353 w 8825090"/>
                <a:gd name="connsiteY0" fmla="*/ 2502979 h 7502278"/>
                <a:gd name="connsiteX1" fmla="*/ 3593627 w 8825090"/>
                <a:gd name="connsiteY1" fmla="*/ 7497870 h 7502278"/>
                <a:gd name="connsiteX2" fmla="*/ 8825090 w 8825090"/>
                <a:gd name="connsiteY2" fmla="*/ 7502278 h 7502278"/>
                <a:gd name="connsiteX3" fmla="*/ 3380621 w 8825090"/>
                <a:gd name="connsiteY3" fmla="*/ 0 h 7502278"/>
                <a:gd name="connsiteX4" fmla="*/ 2975224 w 8825090"/>
                <a:gd name="connsiteY4" fmla="*/ 657989 h 7502278"/>
                <a:gd name="connsiteX5" fmla="*/ 2645252 w 8825090"/>
                <a:gd name="connsiteY5" fmla="*/ 148659 h 7502278"/>
                <a:gd name="connsiteX6" fmla="*/ 2103382 w 8825090"/>
                <a:gd name="connsiteY6" fmla="*/ 551379 h 7502278"/>
                <a:gd name="connsiteX7" fmla="*/ 0 w 8825090"/>
                <a:gd name="connsiteY7" fmla="*/ 1802734 h 75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5090" h="7502278">
                  <a:moveTo>
                    <a:pt x="108353" y="2502979"/>
                  </a:moveTo>
                  <a:lnTo>
                    <a:pt x="3593627" y="7497870"/>
                  </a:lnTo>
                  <a:lnTo>
                    <a:pt x="8825090" y="7502278"/>
                  </a:lnTo>
                  <a:lnTo>
                    <a:pt x="3380621" y="0"/>
                  </a:lnTo>
                  <a:lnTo>
                    <a:pt x="2975224" y="657989"/>
                  </a:lnTo>
                  <a:lnTo>
                    <a:pt x="2645252" y="148659"/>
                  </a:lnTo>
                  <a:lnTo>
                    <a:pt x="2103382" y="551379"/>
                  </a:lnTo>
                  <a:cubicBezTo>
                    <a:pt x="508556" y="689561"/>
                    <a:pt x="467775" y="404846"/>
                    <a:pt x="0" y="1802734"/>
                  </a:cubicBez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5" name="Picture 4" descr="Image result for blazor logo">
              <a:extLst>
                <a:ext uri="{FF2B5EF4-FFF2-40B4-BE49-F238E27FC236}">
                  <a16:creationId xmlns:a16="http://schemas.microsoft.com/office/drawing/2014/main" id="{F54FAB18-FE9A-4E90-88E6-23059AC3F80E}"/>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6622"/>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64446" y="538743"/>
              <a:ext cx="2873347" cy="2873348"/>
            </a:xfrm>
            <a:prstGeom prst="rect">
              <a:avLst/>
            </a:prstGeom>
            <a:noFill/>
            <a:effectLst/>
            <a:scene3d>
              <a:camera prst="orthographicFront">
                <a:rot lat="20400000" lon="900000" rev="21180000"/>
              </a:camera>
              <a:lightRig rig="threePt" dir="t"/>
            </a:scene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9214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FD418DB-1E3F-4FA2-A203-725244289EF8}"/>
              </a:ext>
            </a:extLst>
          </p:cNvPr>
          <p:cNvSpPr/>
          <p:nvPr/>
        </p:nvSpPr>
        <p:spPr>
          <a:xfrm>
            <a:off x="-12192000" y="4110957"/>
            <a:ext cx="12192000" cy="707549"/>
          </a:xfrm>
          <a:prstGeom prst="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spc="100" dirty="0"/>
              <a:t>A BIGGER APP </a:t>
            </a:r>
            <a:r>
              <a:rPr lang="en-GB" sz="3200" spc="100" dirty="0">
                <a:solidFill>
                  <a:srgbClr val="92D050"/>
                </a:solidFill>
              </a:rPr>
              <a:t>ON</a:t>
            </a:r>
            <a:r>
              <a:rPr lang="en-GB" sz="3200" spc="100" dirty="0"/>
              <a:t> WEBASSEMBLY</a:t>
            </a:r>
          </a:p>
        </p:txBody>
      </p:sp>
      <p:sp>
        <p:nvSpPr>
          <p:cNvPr id="23" name="Rectangle 22">
            <a:extLst>
              <a:ext uri="{FF2B5EF4-FFF2-40B4-BE49-F238E27FC236}">
                <a16:creationId xmlns:a16="http://schemas.microsoft.com/office/drawing/2014/main" id="{FECC2018-47D5-4971-A962-584EB80A97F3}"/>
              </a:ext>
            </a:extLst>
          </p:cNvPr>
          <p:cNvSpPr/>
          <p:nvPr/>
        </p:nvSpPr>
        <p:spPr>
          <a:xfrm>
            <a:off x="0" y="4110957"/>
            <a:ext cx="12192000" cy="707549"/>
          </a:xfrm>
          <a:prstGeom prst="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spc="100" dirty="0"/>
              <a:t>BLAZOR EVERYWHERE</a:t>
            </a:r>
          </a:p>
        </p:txBody>
      </p:sp>
      <p:sp>
        <p:nvSpPr>
          <p:cNvPr id="24" name="Star: 10 Points 23">
            <a:extLst>
              <a:ext uri="{FF2B5EF4-FFF2-40B4-BE49-F238E27FC236}">
                <a16:creationId xmlns:a16="http://schemas.microsoft.com/office/drawing/2014/main" id="{DC0B6A6A-9D95-44E5-A0F5-14B7EF2DC21F}"/>
              </a:ext>
            </a:extLst>
          </p:cNvPr>
          <p:cNvSpPr/>
          <p:nvPr/>
        </p:nvSpPr>
        <p:spPr>
          <a:xfrm rot="20886040">
            <a:off x="-2829001" y="3625906"/>
            <a:ext cx="1686994" cy="1564818"/>
          </a:xfrm>
          <a:prstGeom prst="star10">
            <a:avLst>
              <a:gd name="adj" fmla="val 41084"/>
              <a:gd name="hf" fmla="val 105146"/>
            </a:avLst>
          </a:prstGeom>
          <a:solidFill>
            <a:srgbClr val="FFF59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GB" sz="1600" dirty="0">
                <a:solidFill>
                  <a:schemeClr val="bg1"/>
                </a:solidFill>
                <a:latin typeface="Segoe UI Semilight" panose="020B0402040204020203" pitchFamily="34" charset="0"/>
                <a:cs typeface="Segoe UI Semilight" panose="020B0402040204020203" pitchFamily="34" charset="0"/>
              </a:rPr>
              <a:t>WITH</a:t>
            </a:r>
          </a:p>
          <a:p>
            <a:pPr algn="ctr"/>
            <a:r>
              <a:rPr lang="en-GB" sz="2800" dirty="0">
                <a:solidFill>
                  <a:schemeClr val="bg1"/>
                </a:solidFill>
                <a:latin typeface="Segoe UI Semibold" panose="020B0702040204020203" pitchFamily="34" charset="0"/>
                <a:cs typeface="Segoe UI Semibold" panose="020B0702040204020203" pitchFamily="34" charset="0"/>
              </a:rPr>
              <a:t>FUTURE</a:t>
            </a:r>
            <a:endParaRPr lang="en-GB" sz="1600" dirty="0">
              <a:solidFill>
                <a:schemeClr val="bg1"/>
              </a:solidFill>
              <a:latin typeface="Segoe UI Semibold" panose="020B0702040204020203" pitchFamily="34" charset="0"/>
              <a:cs typeface="Segoe UI Semibold" panose="020B0702040204020203" pitchFamily="34" charset="0"/>
            </a:endParaRPr>
          </a:p>
          <a:p>
            <a:pPr algn="ctr"/>
            <a:r>
              <a:rPr lang="en-GB" sz="1600" dirty="0">
                <a:solidFill>
                  <a:schemeClr val="bg1"/>
                </a:solidFill>
                <a:latin typeface="Segoe UI Semilight" panose="020B0402040204020203" pitchFamily="34" charset="0"/>
                <a:cs typeface="Segoe UI Semilight" panose="020B0402040204020203" pitchFamily="34" charset="0"/>
              </a:rPr>
              <a:t>FEATURES</a:t>
            </a:r>
          </a:p>
        </p:txBody>
      </p:sp>
      <p:grpSp>
        <p:nvGrpSpPr>
          <p:cNvPr id="2" name="Group 1">
            <a:extLst>
              <a:ext uri="{FF2B5EF4-FFF2-40B4-BE49-F238E27FC236}">
                <a16:creationId xmlns:a16="http://schemas.microsoft.com/office/drawing/2014/main" id="{42F0E235-EBCF-4B0D-982C-C0A817296952}"/>
              </a:ext>
            </a:extLst>
          </p:cNvPr>
          <p:cNvGrpSpPr/>
          <p:nvPr/>
        </p:nvGrpSpPr>
        <p:grpSpPr>
          <a:xfrm>
            <a:off x="4911141" y="744493"/>
            <a:ext cx="7235902" cy="6311281"/>
            <a:chOff x="4764446" y="538743"/>
            <a:chExt cx="7235902" cy="6311281"/>
          </a:xfrm>
        </p:grpSpPr>
        <p:sp>
          <p:nvSpPr>
            <p:cNvPr id="48" name="Freeform: Shape 47">
              <a:extLst>
                <a:ext uri="{FF2B5EF4-FFF2-40B4-BE49-F238E27FC236}">
                  <a16:creationId xmlns:a16="http://schemas.microsoft.com/office/drawing/2014/main" id="{E1D3AF4E-0942-4C66-AFEF-53C48DDBA1D3}"/>
                </a:ext>
              </a:extLst>
            </p:cNvPr>
            <p:cNvSpPr/>
            <p:nvPr/>
          </p:nvSpPr>
          <p:spPr>
            <a:xfrm>
              <a:off x="4857425" y="777767"/>
              <a:ext cx="7142923" cy="6072257"/>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538943 w 10346819"/>
                <a:gd name="connsiteY2" fmla="*/ 3347965 h 7502278"/>
                <a:gd name="connsiteX3" fmla="*/ 1253395 w 10346819"/>
                <a:gd name="connsiteY3" fmla="*/ 4237076 h 7502278"/>
                <a:gd name="connsiteX4" fmla="*/ 994847 w 10346819"/>
                <a:gd name="connsiteY4" fmla="*/ 3838011 h 7502278"/>
                <a:gd name="connsiteX5" fmla="*/ 539578 w 10346819"/>
                <a:gd name="connsiteY5" fmla="*/ 3719979 h 7502278"/>
                <a:gd name="connsiteX6" fmla="*/ 311444 w 10346819"/>
                <a:gd name="connsiteY6" fmla="*/ 3344552 h 7502278"/>
                <a:gd name="connsiteX7" fmla="*/ 0 w 10346819"/>
                <a:gd name="connsiteY7" fmla="*/ 4450658 h 7502278"/>
                <a:gd name="connsiteX8" fmla="*/ 2040282 w 10346819"/>
                <a:gd name="connsiteY8" fmla="*/ 7485786 h 7502278"/>
                <a:gd name="connsiteX9" fmla="*/ 10346819 w 10346819"/>
                <a:gd name="connsiteY9" fmla="*/ 7502278 h 7502278"/>
                <a:gd name="connsiteX10" fmla="*/ 4902350 w 10346819"/>
                <a:gd name="connsiteY10" fmla="*/ 0 h 7502278"/>
                <a:gd name="connsiteX11" fmla="*/ 4496953 w 10346819"/>
                <a:gd name="connsiteY11" fmla="*/ 657989 h 7502278"/>
                <a:gd name="connsiteX12" fmla="*/ 4166981 w 10346819"/>
                <a:gd name="connsiteY12" fmla="*/ 148659 h 7502278"/>
                <a:gd name="connsiteX13" fmla="*/ 3625111 w 10346819"/>
                <a:gd name="connsiteY13" fmla="*/ 551379 h 7502278"/>
                <a:gd name="connsiteX14" fmla="*/ 1521729 w 10346819"/>
                <a:gd name="connsiteY14" fmla="*/ 1802734 h 7502278"/>
                <a:gd name="connsiteX0" fmla="*/ 1630082 w 10346819"/>
                <a:gd name="connsiteY0" fmla="*/ 2502979 h 7502278"/>
                <a:gd name="connsiteX1" fmla="*/ 2641685 w 10346819"/>
                <a:gd name="connsiteY1" fmla="*/ 3888598 h 7502278"/>
                <a:gd name="connsiteX2" fmla="*/ 1253395 w 10346819"/>
                <a:gd name="connsiteY2" fmla="*/ 4237076 h 7502278"/>
                <a:gd name="connsiteX3" fmla="*/ 994847 w 10346819"/>
                <a:gd name="connsiteY3" fmla="*/ 3838011 h 7502278"/>
                <a:gd name="connsiteX4" fmla="*/ 539578 w 10346819"/>
                <a:gd name="connsiteY4" fmla="*/ 3719979 h 7502278"/>
                <a:gd name="connsiteX5" fmla="*/ 311444 w 10346819"/>
                <a:gd name="connsiteY5" fmla="*/ 3344552 h 7502278"/>
                <a:gd name="connsiteX6" fmla="*/ 0 w 10346819"/>
                <a:gd name="connsiteY6" fmla="*/ 4450658 h 7502278"/>
                <a:gd name="connsiteX7" fmla="*/ 2040282 w 10346819"/>
                <a:gd name="connsiteY7" fmla="*/ 7485786 h 7502278"/>
                <a:gd name="connsiteX8" fmla="*/ 10346819 w 10346819"/>
                <a:gd name="connsiteY8" fmla="*/ 7502278 h 7502278"/>
                <a:gd name="connsiteX9" fmla="*/ 4902350 w 10346819"/>
                <a:gd name="connsiteY9" fmla="*/ 0 h 7502278"/>
                <a:gd name="connsiteX10" fmla="*/ 4496953 w 10346819"/>
                <a:gd name="connsiteY10" fmla="*/ 657989 h 7502278"/>
                <a:gd name="connsiteX11" fmla="*/ 4166981 w 10346819"/>
                <a:gd name="connsiteY11" fmla="*/ 148659 h 7502278"/>
                <a:gd name="connsiteX12" fmla="*/ 3625111 w 10346819"/>
                <a:gd name="connsiteY12" fmla="*/ 551379 h 7502278"/>
                <a:gd name="connsiteX13" fmla="*/ 1521729 w 10346819"/>
                <a:gd name="connsiteY13" fmla="*/ 1802734 h 7502278"/>
                <a:gd name="connsiteX0" fmla="*/ 1630082 w 10346819"/>
                <a:gd name="connsiteY0" fmla="*/ 2502979 h 7502278"/>
                <a:gd name="connsiteX1" fmla="*/ 2641685 w 10346819"/>
                <a:gd name="connsiteY1" fmla="*/ 3888598 h 7502278"/>
                <a:gd name="connsiteX2" fmla="*/ 994847 w 10346819"/>
                <a:gd name="connsiteY2" fmla="*/ 3838011 h 7502278"/>
                <a:gd name="connsiteX3" fmla="*/ 539578 w 10346819"/>
                <a:gd name="connsiteY3" fmla="*/ 3719979 h 7502278"/>
                <a:gd name="connsiteX4" fmla="*/ 311444 w 10346819"/>
                <a:gd name="connsiteY4" fmla="*/ 3344552 h 7502278"/>
                <a:gd name="connsiteX5" fmla="*/ 0 w 10346819"/>
                <a:gd name="connsiteY5" fmla="*/ 4450658 h 7502278"/>
                <a:gd name="connsiteX6" fmla="*/ 2040282 w 10346819"/>
                <a:gd name="connsiteY6" fmla="*/ 7485786 h 7502278"/>
                <a:gd name="connsiteX7" fmla="*/ 10346819 w 10346819"/>
                <a:gd name="connsiteY7" fmla="*/ 7502278 h 7502278"/>
                <a:gd name="connsiteX8" fmla="*/ 4902350 w 10346819"/>
                <a:gd name="connsiteY8" fmla="*/ 0 h 7502278"/>
                <a:gd name="connsiteX9" fmla="*/ 4496953 w 10346819"/>
                <a:gd name="connsiteY9" fmla="*/ 657989 h 7502278"/>
                <a:gd name="connsiteX10" fmla="*/ 4166981 w 10346819"/>
                <a:gd name="connsiteY10" fmla="*/ 148659 h 7502278"/>
                <a:gd name="connsiteX11" fmla="*/ 3625111 w 10346819"/>
                <a:gd name="connsiteY11" fmla="*/ 551379 h 7502278"/>
                <a:gd name="connsiteX12" fmla="*/ 1521729 w 10346819"/>
                <a:gd name="connsiteY12" fmla="*/ 1802734 h 7502278"/>
                <a:gd name="connsiteX0" fmla="*/ 1630082 w 10346819"/>
                <a:gd name="connsiteY0" fmla="*/ 2502979 h 7502278"/>
                <a:gd name="connsiteX1" fmla="*/ 2641685 w 10346819"/>
                <a:gd name="connsiteY1" fmla="*/ 3888598 h 7502278"/>
                <a:gd name="connsiteX2" fmla="*/ 539578 w 10346819"/>
                <a:gd name="connsiteY2" fmla="*/ 3719979 h 7502278"/>
                <a:gd name="connsiteX3" fmla="*/ 311444 w 10346819"/>
                <a:gd name="connsiteY3" fmla="*/ 3344552 h 7502278"/>
                <a:gd name="connsiteX4" fmla="*/ 0 w 10346819"/>
                <a:gd name="connsiteY4" fmla="*/ 4450658 h 7502278"/>
                <a:gd name="connsiteX5" fmla="*/ 2040282 w 10346819"/>
                <a:gd name="connsiteY5" fmla="*/ 7485786 h 7502278"/>
                <a:gd name="connsiteX6" fmla="*/ 10346819 w 10346819"/>
                <a:gd name="connsiteY6" fmla="*/ 7502278 h 7502278"/>
                <a:gd name="connsiteX7" fmla="*/ 4902350 w 10346819"/>
                <a:gd name="connsiteY7" fmla="*/ 0 h 7502278"/>
                <a:gd name="connsiteX8" fmla="*/ 4496953 w 10346819"/>
                <a:gd name="connsiteY8" fmla="*/ 657989 h 7502278"/>
                <a:gd name="connsiteX9" fmla="*/ 4166981 w 10346819"/>
                <a:gd name="connsiteY9" fmla="*/ 148659 h 7502278"/>
                <a:gd name="connsiteX10" fmla="*/ 3625111 w 10346819"/>
                <a:gd name="connsiteY10" fmla="*/ 551379 h 7502278"/>
                <a:gd name="connsiteX11" fmla="*/ 1521729 w 10346819"/>
                <a:gd name="connsiteY11" fmla="*/ 1802734 h 7502278"/>
                <a:gd name="connsiteX0" fmla="*/ 1630082 w 10346819"/>
                <a:gd name="connsiteY0" fmla="*/ 2502979 h 7502278"/>
                <a:gd name="connsiteX1" fmla="*/ 2641685 w 10346819"/>
                <a:gd name="connsiteY1" fmla="*/ 3888598 h 7502278"/>
                <a:gd name="connsiteX2" fmla="*/ 311444 w 10346819"/>
                <a:gd name="connsiteY2" fmla="*/ 3344552 h 7502278"/>
                <a:gd name="connsiteX3" fmla="*/ 0 w 10346819"/>
                <a:gd name="connsiteY3" fmla="*/ 4450658 h 7502278"/>
                <a:gd name="connsiteX4" fmla="*/ 2040282 w 10346819"/>
                <a:gd name="connsiteY4" fmla="*/ 7485786 h 7502278"/>
                <a:gd name="connsiteX5" fmla="*/ 10346819 w 10346819"/>
                <a:gd name="connsiteY5" fmla="*/ 7502278 h 7502278"/>
                <a:gd name="connsiteX6" fmla="*/ 4902350 w 10346819"/>
                <a:gd name="connsiteY6" fmla="*/ 0 h 7502278"/>
                <a:gd name="connsiteX7" fmla="*/ 4496953 w 10346819"/>
                <a:gd name="connsiteY7" fmla="*/ 657989 h 7502278"/>
                <a:gd name="connsiteX8" fmla="*/ 4166981 w 10346819"/>
                <a:gd name="connsiteY8" fmla="*/ 148659 h 7502278"/>
                <a:gd name="connsiteX9" fmla="*/ 3625111 w 10346819"/>
                <a:gd name="connsiteY9" fmla="*/ 551379 h 7502278"/>
                <a:gd name="connsiteX10" fmla="*/ 1521729 w 10346819"/>
                <a:gd name="connsiteY10" fmla="*/ 1802734 h 7502278"/>
                <a:gd name="connsiteX0" fmla="*/ 1630082 w 10346819"/>
                <a:gd name="connsiteY0" fmla="*/ 2502979 h 7502278"/>
                <a:gd name="connsiteX1" fmla="*/ 2641685 w 10346819"/>
                <a:gd name="connsiteY1" fmla="*/ 3888598 h 7502278"/>
                <a:gd name="connsiteX2" fmla="*/ 0 w 10346819"/>
                <a:gd name="connsiteY2" fmla="*/ 4450658 h 7502278"/>
                <a:gd name="connsiteX3" fmla="*/ 2040282 w 10346819"/>
                <a:gd name="connsiteY3" fmla="*/ 7485786 h 7502278"/>
                <a:gd name="connsiteX4" fmla="*/ 10346819 w 10346819"/>
                <a:gd name="connsiteY4" fmla="*/ 7502278 h 7502278"/>
                <a:gd name="connsiteX5" fmla="*/ 4902350 w 10346819"/>
                <a:gd name="connsiteY5" fmla="*/ 0 h 7502278"/>
                <a:gd name="connsiteX6" fmla="*/ 4496953 w 10346819"/>
                <a:gd name="connsiteY6" fmla="*/ 657989 h 7502278"/>
                <a:gd name="connsiteX7" fmla="*/ 4166981 w 10346819"/>
                <a:gd name="connsiteY7" fmla="*/ 148659 h 7502278"/>
                <a:gd name="connsiteX8" fmla="*/ 3625111 w 10346819"/>
                <a:gd name="connsiteY8" fmla="*/ 551379 h 7502278"/>
                <a:gd name="connsiteX9" fmla="*/ 1521729 w 10346819"/>
                <a:gd name="connsiteY9" fmla="*/ 1802734 h 7502278"/>
                <a:gd name="connsiteX0" fmla="*/ 108354 w 8825091"/>
                <a:gd name="connsiteY0" fmla="*/ 2502979 h 7502278"/>
                <a:gd name="connsiteX1" fmla="*/ 1119957 w 8825091"/>
                <a:gd name="connsiteY1" fmla="*/ 3888598 h 7502278"/>
                <a:gd name="connsiteX2" fmla="*/ 518554 w 8825091"/>
                <a:gd name="connsiteY2" fmla="*/ 7485786 h 7502278"/>
                <a:gd name="connsiteX3" fmla="*/ 8825091 w 8825091"/>
                <a:gd name="connsiteY3" fmla="*/ 7502278 h 7502278"/>
                <a:gd name="connsiteX4" fmla="*/ 3380622 w 8825091"/>
                <a:gd name="connsiteY4" fmla="*/ 0 h 7502278"/>
                <a:gd name="connsiteX5" fmla="*/ 2975225 w 8825091"/>
                <a:gd name="connsiteY5" fmla="*/ 657989 h 7502278"/>
                <a:gd name="connsiteX6" fmla="*/ 2645253 w 8825091"/>
                <a:gd name="connsiteY6" fmla="*/ 148659 h 7502278"/>
                <a:gd name="connsiteX7" fmla="*/ 2103383 w 8825091"/>
                <a:gd name="connsiteY7" fmla="*/ 551379 h 7502278"/>
                <a:gd name="connsiteX8" fmla="*/ 1 w 8825091"/>
                <a:gd name="connsiteY8" fmla="*/ 1802734 h 7502278"/>
                <a:gd name="connsiteX0" fmla="*/ 108353 w 8825090"/>
                <a:gd name="connsiteY0" fmla="*/ 2502979 h 7502278"/>
                <a:gd name="connsiteX1" fmla="*/ 1119956 w 8825090"/>
                <a:gd name="connsiteY1" fmla="*/ 3888598 h 7502278"/>
                <a:gd name="connsiteX2" fmla="*/ 3593627 w 8825090"/>
                <a:gd name="connsiteY2" fmla="*/ 7497870 h 7502278"/>
                <a:gd name="connsiteX3" fmla="*/ 8825090 w 8825090"/>
                <a:gd name="connsiteY3" fmla="*/ 7502278 h 7502278"/>
                <a:gd name="connsiteX4" fmla="*/ 3380621 w 8825090"/>
                <a:gd name="connsiteY4" fmla="*/ 0 h 7502278"/>
                <a:gd name="connsiteX5" fmla="*/ 2975224 w 8825090"/>
                <a:gd name="connsiteY5" fmla="*/ 657989 h 7502278"/>
                <a:gd name="connsiteX6" fmla="*/ 2645252 w 8825090"/>
                <a:gd name="connsiteY6" fmla="*/ 148659 h 7502278"/>
                <a:gd name="connsiteX7" fmla="*/ 2103382 w 8825090"/>
                <a:gd name="connsiteY7" fmla="*/ 551379 h 7502278"/>
                <a:gd name="connsiteX8" fmla="*/ 0 w 8825090"/>
                <a:gd name="connsiteY8" fmla="*/ 1802734 h 7502278"/>
                <a:gd name="connsiteX0" fmla="*/ 108353 w 8825090"/>
                <a:gd name="connsiteY0" fmla="*/ 2502979 h 7502278"/>
                <a:gd name="connsiteX1" fmla="*/ 3593627 w 8825090"/>
                <a:gd name="connsiteY1" fmla="*/ 7497870 h 7502278"/>
                <a:gd name="connsiteX2" fmla="*/ 8825090 w 8825090"/>
                <a:gd name="connsiteY2" fmla="*/ 7502278 h 7502278"/>
                <a:gd name="connsiteX3" fmla="*/ 3380621 w 8825090"/>
                <a:gd name="connsiteY3" fmla="*/ 0 h 7502278"/>
                <a:gd name="connsiteX4" fmla="*/ 2975224 w 8825090"/>
                <a:gd name="connsiteY4" fmla="*/ 657989 h 7502278"/>
                <a:gd name="connsiteX5" fmla="*/ 2645252 w 8825090"/>
                <a:gd name="connsiteY5" fmla="*/ 148659 h 7502278"/>
                <a:gd name="connsiteX6" fmla="*/ 2103382 w 8825090"/>
                <a:gd name="connsiteY6" fmla="*/ 551379 h 7502278"/>
                <a:gd name="connsiteX7" fmla="*/ 0 w 8825090"/>
                <a:gd name="connsiteY7" fmla="*/ 1802734 h 75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5090" h="7502278">
                  <a:moveTo>
                    <a:pt x="108353" y="2502979"/>
                  </a:moveTo>
                  <a:lnTo>
                    <a:pt x="3593627" y="7497870"/>
                  </a:lnTo>
                  <a:lnTo>
                    <a:pt x="8825090" y="7502278"/>
                  </a:lnTo>
                  <a:lnTo>
                    <a:pt x="3380621" y="0"/>
                  </a:lnTo>
                  <a:lnTo>
                    <a:pt x="2975224" y="657989"/>
                  </a:lnTo>
                  <a:lnTo>
                    <a:pt x="2645252" y="148659"/>
                  </a:lnTo>
                  <a:lnTo>
                    <a:pt x="2103382" y="551379"/>
                  </a:lnTo>
                  <a:cubicBezTo>
                    <a:pt x="508556" y="689561"/>
                    <a:pt x="467775" y="404846"/>
                    <a:pt x="0" y="1802734"/>
                  </a:cubicBez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5" name="Picture 4" descr="Image result for blazor logo">
              <a:extLst>
                <a:ext uri="{FF2B5EF4-FFF2-40B4-BE49-F238E27FC236}">
                  <a16:creationId xmlns:a16="http://schemas.microsoft.com/office/drawing/2014/main" id="{F54FAB18-FE9A-4E90-88E6-23059AC3F80E}"/>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6622"/>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64446" y="538743"/>
              <a:ext cx="2873347" cy="2873348"/>
            </a:xfrm>
            <a:prstGeom prst="rect">
              <a:avLst/>
            </a:prstGeom>
            <a:noFill/>
            <a:effectLst/>
            <a:scene3d>
              <a:camera prst="orthographicFront">
                <a:rot lat="20400000" lon="900000" rev="21180000"/>
              </a:camera>
              <a:lightRig rig="threePt" dir="t"/>
            </a:scene3d>
            <a:extLst>
              <a:ext uri="{909E8E84-426E-40DD-AFC4-6F175D3DCCD1}">
                <a14:hiddenFill xmlns:a14="http://schemas.microsoft.com/office/drawing/2010/main">
                  <a:solidFill>
                    <a:srgbClr val="FFFFFF"/>
                  </a:solidFill>
                </a14:hiddenFill>
              </a:ext>
            </a:extLst>
          </p:spPr>
        </p:pic>
      </p:grpSp>
      <p:sp>
        <p:nvSpPr>
          <p:cNvPr id="13" name="Rectangle: Rounded Corners 12">
            <a:extLst>
              <a:ext uri="{FF2B5EF4-FFF2-40B4-BE49-F238E27FC236}">
                <a16:creationId xmlns:a16="http://schemas.microsoft.com/office/drawing/2014/main" id="{0DD7484C-26B7-4529-B454-3BD2EA9F488A}"/>
              </a:ext>
            </a:extLst>
          </p:cNvPr>
          <p:cNvSpPr/>
          <p:nvPr/>
        </p:nvSpPr>
        <p:spPr>
          <a:xfrm>
            <a:off x="-9455553" y="5483073"/>
            <a:ext cx="1888535" cy="6065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Segoe UI Semilight" panose="020B0402040204020203" pitchFamily="34" charset="0"/>
                <a:cs typeface="Segoe UI Semilight" panose="020B0402040204020203" pitchFamily="34" charset="0"/>
              </a:rPr>
              <a:t>gRPC</a:t>
            </a:r>
          </a:p>
        </p:txBody>
      </p:sp>
      <p:sp>
        <p:nvSpPr>
          <p:cNvPr id="14" name="Rectangle: Rounded Corners 13">
            <a:extLst>
              <a:ext uri="{FF2B5EF4-FFF2-40B4-BE49-F238E27FC236}">
                <a16:creationId xmlns:a16="http://schemas.microsoft.com/office/drawing/2014/main" id="{A7ABCDB0-D28F-40B4-99F3-7091AA5FC159}"/>
              </a:ext>
            </a:extLst>
          </p:cNvPr>
          <p:cNvSpPr/>
          <p:nvPr/>
        </p:nvSpPr>
        <p:spPr>
          <a:xfrm>
            <a:off x="-6981650" y="5483073"/>
            <a:ext cx="1888535" cy="6065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Segoe UI Semilight" panose="020B0402040204020203" pitchFamily="34" charset="0"/>
                <a:cs typeface="Segoe UI Semilight" panose="020B0402040204020203" pitchFamily="34" charset="0"/>
              </a:rPr>
              <a:t>Testing</a:t>
            </a:r>
          </a:p>
        </p:txBody>
      </p:sp>
      <p:sp>
        <p:nvSpPr>
          <p:cNvPr id="15" name="Rectangle: Rounded Corners 14">
            <a:extLst>
              <a:ext uri="{FF2B5EF4-FFF2-40B4-BE49-F238E27FC236}">
                <a16:creationId xmlns:a16="http://schemas.microsoft.com/office/drawing/2014/main" id="{3FCB9282-804D-46CB-8B2B-89965FC5FF56}"/>
              </a:ext>
            </a:extLst>
          </p:cNvPr>
          <p:cNvSpPr/>
          <p:nvPr/>
        </p:nvSpPr>
        <p:spPr>
          <a:xfrm>
            <a:off x="-4507748" y="5483073"/>
            <a:ext cx="1888535" cy="6065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Segoe UI Semilight" panose="020B0402040204020203" pitchFamily="34" charset="0"/>
                <a:cs typeface="Segoe UI Semilight" panose="020B0402040204020203" pitchFamily="34" charset="0"/>
              </a:rPr>
              <a:t>PWA</a:t>
            </a:r>
          </a:p>
        </p:txBody>
      </p:sp>
    </p:spTree>
    <p:extLst>
      <p:ext uri="{BB962C8B-B14F-4D97-AF65-F5344CB8AC3E}">
        <p14:creationId xmlns:p14="http://schemas.microsoft.com/office/powerpoint/2010/main" val="1223936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162DF6F-B9BC-4C84-9654-40D7F14FB0EB}"/>
              </a:ext>
            </a:extLst>
          </p:cNvPr>
          <p:cNvGrpSpPr/>
          <p:nvPr/>
        </p:nvGrpSpPr>
        <p:grpSpPr>
          <a:xfrm>
            <a:off x="0" y="5805942"/>
            <a:ext cx="12192000" cy="1052058"/>
            <a:chOff x="0" y="5805942"/>
            <a:chExt cx="12192000" cy="1052058"/>
          </a:xfrm>
        </p:grpSpPr>
        <p:sp>
          <p:nvSpPr>
            <p:cNvPr id="18" name="Rectangle 17">
              <a:extLst>
                <a:ext uri="{FF2B5EF4-FFF2-40B4-BE49-F238E27FC236}">
                  <a16:creationId xmlns:a16="http://schemas.microsoft.com/office/drawing/2014/main" id="{D3BF780B-A872-41F9-8C5D-79B885962524}"/>
                </a:ext>
              </a:extLst>
            </p:cNvPr>
            <p:cNvSpPr/>
            <p:nvPr/>
          </p:nvSpPr>
          <p:spPr>
            <a:xfrm>
              <a:off x="0" y="5805942"/>
              <a:ext cx="12192000" cy="1052058"/>
            </a:xfrm>
            <a:prstGeom prst="rect">
              <a:avLst/>
            </a:prstGeom>
            <a:solidFill>
              <a:srgbClr val="575352"/>
            </a:solidFill>
            <a:ln>
              <a:noFill/>
            </a:ln>
          </p:spPr>
          <p:style>
            <a:lnRef idx="2">
              <a:schemeClr val="accent1">
                <a:shade val="50000"/>
              </a:schemeClr>
            </a:lnRef>
            <a:fillRef idx="1">
              <a:schemeClr val="accent1"/>
            </a:fillRef>
            <a:effectRef idx="0">
              <a:schemeClr val="accent1"/>
            </a:effectRef>
            <a:fontRef idx="minor">
              <a:schemeClr val="lt1"/>
            </a:fontRef>
          </p:style>
          <p:txBody>
            <a:bodyPr rIns="324000" rtlCol="0" anchor="ctr"/>
            <a:lstStyle/>
            <a:p>
              <a:pPr algn="r"/>
              <a:r>
                <a:rPr lang="en-GB" dirty="0">
                  <a:cs typeface="Segoe UI" panose="020B0502040204020203" pitchFamily="34" charset="0"/>
                </a:rPr>
                <a:t>Steven Sanderson</a:t>
              </a:r>
            </a:p>
            <a:p>
              <a:pPr algn="r"/>
              <a:r>
                <a:rPr lang="en-GB" dirty="0">
                  <a:latin typeface="Calibri Light" panose="020F0302020204030204" pitchFamily="34" charset="0"/>
                  <a:cs typeface="Calibri Light" panose="020F0302020204030204" pitchFamily="34" charset="0"/>
                </a:rPr>
                <a:t>@StevenSanderson</a:t>
              </a:r>
            </a:p>
          </p:txBody>
        </p:sp>
        <p:pic>
          <p:nvPicPr>
            <p:cNvPr id="1032" name="Picture 8">
              <a:extLst>
                <a:ext uri="{FF2B5EF4-FFF2-40B4-BE49-F238E27FC236}">
                  <a16:creationId xmlns:a16="http://schemas.microsoft.com/office/drawing/2014/main" id="{08B4F2F7-C886-4400-9B32-E088F15F2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05942"/>
              <a:ext cx="2347415" cy="1052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9AC464F4-DE90-4E78-ACBB-4F53BB83C153}"/>
              </a:ext>
            </a:extLst>
          </p:cNvPr>
          <p:cNvGrpSpPr/>
          <p:nvPr/>
        </p:nvGrpSpPr>
        <p:grpSpPr>
          <a:xfrm>
            <a:off x="3625754" y="538743"/>
            <a:ext cx="8374593" cy="6330331"/>
            <a:chOff x="3625754" y="538743"/>
            <a:chExt cx="8374593" cy="6330331"/>
          </a:xfrm>
        </p:grpSpPr>
        <p:sp>
          <p:nvSpPr>
            <p:cNvPr id="5" name="Freeform: Shape 4">
              <a:extLst>
                <a:ext uri="{FF2B5EF4-FFF2-40B4-BE49-F238E27FC236}">
                  <a16:creationId xmlns:a16="http://schemas.microsoft.com/office/drawing/2014/main" id="{3F6CC2B4-7257-4E3F-935D-8812499CE559}"/>
                </a:ext>
              </a:extLst>
            </p:cNvPr>
            <p:cNvSpPr/>
            <p:nvPr/>
          </p:nvSpPr>
          <p:spPr>
            <a:xfrm>
              <a:off x="3625754" y="796817"/>
              <a:ext cx="8374593" cy="6072257"/>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46819" h="7502278">
                  <a:moveTo>
                    <a:pt x="1630082" y="2502979"/>
                  </a:moveTo>
                  <a:lnTo>
                    <a:pt x="2641685" y="3888598"/>
                  </a:lnTo>
                  <a:lnTo>
                    <a:pt x="1888525" y="3866115"/>
                  </a:lnTo>
                  <a:lnTo>
                    <a:pt x="1538943" y="3347965"/>
                  </a:lnTo>
                  <a:lnTo>
                    <a:pt x="1253395" y="4237076"/>
                  </a:lnTo>
                  <a:lnTo>
                    <a:pt x="994847" y="3838011"/>
                  </a:lnTo>
                  <a:lnTo>
                    <a:pt x="539578" y="3719979"/>
                  </a:lnTo>
                  <a:lnTo>
                    <a:pt x="311444" y="3344552"/>
                  </a:lnTo>
                  <a:lnTo>
                    <a:pt x="0" y="4450658"/>
                  </a:lnTo>
                  <a:lnTo>
                    <a:pt x="2040282" y="7485786"/>
                  </a:lnTo>
                  <a:lnTo>
                    <a:pt x="10346819" y="7502278"/>
                  </a:lnTo>
                  <a:lnTo>
                    <a:pt x="4902350" y="0"/>
                  </a:lnTo>
                  <a:lnTo>
                    <a:pt x="4496953" y="657989"/>
                  </a:lnTo>
                  <a:lnTo>
                    <a:pt x="4166981" y="148659"/>
                  </a:lnTo>
                  <a:lnTo>
                    <a:pt x="3625111" y="551379"/>
                  </a:lnTo>
                  <a:cubicBezTo>
                    <a:pt x="2030285" y="689561"/>
                    <a:pt x="1989504" y="404846"/>
                    <a:pt x="1521729" y="1802734"/>
                  </a:cubicBez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8" name="Picture 4" descr="Image result for blazor logo">
              <a:extLst>
                <a:ext uri="{FF2B5EF4-FFF2-40B4-BE49-F238E27FC236}">
                  <a16:creationId xmlns:a16="http://schemas.microsoft.com/office/drawing/2014/main" id="{C98C3D9D-5483-4DCD-BFB6-7994369CB2A3}"/>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6622"/>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64446" y="538743"/>
              <a:ext cx="2873347" cy="2873348"/>
            </a:xfrm>
            <a:prstGeom prst="rect">
              <a:avLst/>
            </a:prstGeom>
            <a:noFill/>
            <a:effectLst/>
            <a:scene3d>
              <a:camera prst="orthographicFront">
                <a:rot lat="20400000" lon="900000" rev="21180000"/>
              </a:camera>
              <a:lightRig rig="threePt" dir="t"/>
            </a:scene3d>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E64E129C-687B-47FD-832E-598637394263}"/>
              </a:ext>
            </a:extLst>
          </p:cNvPr>
          <p:cNvGrpSpPr/>
          <p:nvPr/>
        </p:nvGrpSpPr>
        <p:grpSpPr>
          <a:xfrm>
            <a:off x="3519932" y="3463296"/>
            <a:ext cx="4975333" cy="1169874"/>
            <a:chOff x="977953" y="2433131"/>
            <a:chExt cx="6182954" cy="1453829"/>
          </a:xfrm>
          <a:solidFill>
            <a:schemeClr val="tx1">
              <a:lumMod val="95000"/>
            </a:schemeClr>
          </a:solidFill>
          <a:effectLst/>
          <a:scene3d>
            <a:camera prst="perspectiveRelaxedModerately" fov="0">
              <a:rot lat="20400000" lon="930000" rev="21276000"/>
            </a:camera>
            <a:lightRig rig="flat" dir="t"/>
          </a:scene3d>
        </p:grpSpPr>
        <p:sp>
          <p:nvSpPr>
            <p:cNvPr id="11" name="Freeform: Shape 10">
              <a:extLst>
                <a:ext uri="{FF2B5EF4-FFF2-40B4-BE49-F238E27FC236}">
                  <a16:creationId xmlns:a16="http://schemas.microsoft.com/office/drawing/2014/main" id="{4C049C2A-614B-45B6-9337-DF19B87CD32F}"/>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B29B5C7B-52E1-484F-9926-4D334D52BD27}"/>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93B338BE-2F3A-4157-B454-B5654968CF35}"/>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Shape 13">
              <a:extLst>
                <a:ext uri="{FF2B5EF4-FFF2-40B4-BE49-F238E27FC236}">
                  <a16:creationId xmlns:a16="http://schemas.microsoft.com/office/drawing/2014/main" id="{35A63664-E3D6-4C6E-B486-3F8D512D92B6}"/>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62E36D50-84F3-4CD9-A478-F2ABB7548213}"/>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0C2E43A0-61BE-46B1-ABB8-A84E0CFF5EFA}"/>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a:extLst>
              <a:ext uri="{FF2B5EF4-FFF2-40B4-BE49-F238E27FC236}">
                <a16:creationId xmlns:a16="http://schemas.microsoft.com/office/drawing/2014/main" id="{BFAFF0DC-56C6-4D33-9C49-D18EC914CA9B}"/>
              </a:ext>
            </a:extLst>
          </p:cNvPr>
          <p:cNvGrpSpPr/>
          <p:nvPr/>
        </p:nvGrpSpPr>
        <p:grpSpPr>
          <a:xfrm>
            <a:off x="13470339" y="731041"/>
            <a:ext cx="13232507" cy="6329147"/>
            <a:chOff x="1450489" y="1847593"/>
            <a:chExt cx="13232507" cy="6329147"/>
          </a:xfrm>
        </p:grpSpPr>
        <p:sp>
          <p:nvSpPr>
            <p:cNvPr id="25" name="Freeform: Shape 24">
              <a:extLst>
                <a:ext uri="{FF2B5EF4-FFF2-40B4-BE49-F238E27FC236}">
                  <a16:creationId xmlns:a16="http://schemas.microsoft.com/office/drawing/2014/main" id="{E47202BB-CA84-4243-8B32-7FE560AB3A01}"/>
                </a:ext>
              </a:extLst>
            </p:cNvPr>
            <p:cNvSpPr/>
            <p:nvPr/>
          </p:nvSpPr>
          <p:spPr>
            <a:xfrm>
              <a:off x="1491480" y="2664126"/>
              <a:ext cx="13191516" cy="5512614"/>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0" fmla="*/ 0 w 9755679"/>
                <a:gd name="connsiteY0" fmla="*/ 4885820 h 7083655"/>
                <a:gd name="connsiteX1" fmla="*/ 1449142 w 9755679"/>
                <a:gd name="connsiteY1" fmla="*/ 7067163 h 7083655"/>
                <a:gd name="connsiteX2" fmla="*/ 9755679 w 9755679"/>
                <a:gd name="connsiteY2" fmla="*/ 7083655 h 7083655"/>
                <a:gd name="connsiteX3" fmla="*/ 4621649 w 9755679"/>
                <a:gd name="connsiteY3" fmla="*/ 0 h 7083655"/>
                <a:gd name="connsiteX0" fmla="*/ 0 w 9755679"/>
                <a:gd name="connsiteY0" fmla="*/ 746076 h 2943911"/>
                <a:gd name="connsiteX1" fmla="*/ 1449142 w 9755679"/>
                <a:gd name="connsiteY1" fmla="*/ 2927419 h 2943911"/>
                <a:gd name="connsiteX2" fmla="*/ 9755679 w 9755679"/>
                <a:gd name="connsiteY2" fmla="*/ 2943911 h 2943911"/>
                <a:gd name="connsiteX3" fmla="*/ 7584723 w 9755679"/>
                <a:gd name="connsiteY3" fmla="*/ 0 h 2943911"/>
                <a:gd name="connsiteX0" fmla="*/ 0 w 9755679"/>
                <a:gd name="connsiteY0" fmla="*/ 746076 h 3467618"/>
                <a:gd name="connsiteX1" fmla="*/ 1807492 w 9755679"/>
                <a:gd name="connsiteY1" fmla="*/ 3467618 h 3467618"/>
                <a:gd name="connsiteX2" fmla="*/ 9755679 w 9755679"/>
                <a:gd name="connsiteY2" fmla="*/ 2943911 h 3467618"/>
                <a:gd name="connsiteX3" fmla="*/ 7584723 w 9755679"/>
                <a:gd name="connsiteY3" fmla="*/ 0 h 3467618"/>
                <a:gd name="connsiteX0" fmla="*/ 0 w 10156817"/>
                <a:gd name="connsiteY0" fmla="*/ 746076 h 3467618"/>
                <a:gd name="connsiteX1" fmla="*/ 1807492 w 10156817"/>
                <a:gd name="connsiteY1" fmla="*/ 3467618 h 3467618"/>
                <a:gd name="connsiteX2" fmla="*/ 10156817 w 10156817"/>
                <a:gd name="connsiteY2" fmla="*/ 3462717 h 3467618"/>
                <a:gd name="connsiteX3" fmla="*/ 7584723 w 10156817"/>
                <a:gd name="connsiteY3" fmla="*/ 0 h 3467618"/>
                <a:gd name="connsiteX0" fmla="*/ 0 w 10879534"/>
                <a:gd name="connsiteY0" fmla="*/ 746076 h 4426340"/>
                <a:gd name="connsiteX1" fmla="*/ 1807492 w 10879534"/>
                <a:gd name="connsiteY1" fmla="*/ 3467618 h 4426340"/>
                <a:gd name="connsiteX2" fmla="*/ 10879534 w 10879534"/>
                <a:gd name="connsiteY2" fmla="*/ 4426340 h 4426340"/>
                <a:gd name="connsiteX3" fmla="*/ 7584723 w 10879534"/>
                <a:gd name="connsiteY3" fmla="*/ 0 h 4426340"/>
                <a:gd name="connsiteX0" fmla="*/ 0 w 10879534"/>
                <a:gd name="connsiteY0" fmla="*/ 746076 h 4546456"/>
                <a:gd name="connsiteX1" fmla="*/ 2519735 w 10879534"/>
                <a:gd name="connsiteY1" fmla="*/ 4546456 h 4546456"/>
                <a:gd name="connsiteX2" fmla="*/ 10879534 w 10879534"/>
                <a:gd name="connsiteY2" fmla="*/ 4426340 h 4546456"/>
                <a:gd name="connsiteX3" fmla="*/ 7584723 w 10879534"/>
                <a:gd name="connsiteY3" fmla="*/ 0 h 4546456"/>
              </a:gdLst>
              <a:ahLst/>
              <a:cxnLst>
                <a:cxn ang="0">
                  <a:pos x="connsiteX0" y="connsiteY0"/>
                </a:cxn>
                <a:cxn ang="0">
                  <a:pos x="connsiteX1" y="connsiteY1"/>
                </a:cxn>
                <a:cxn ang="0">
                  <a:pos x="connsiteX2" y="connsiteY2"/>
                </a:cxn>
                <a:cxn ang="0">
                  <a:pos x="connsiteX3" y="connsiteY3"/>
                </a:cxn>
              </a:cxnLst>
              <a:rect l="l" t="t" r="r" b="b"/>
              <a:pathLst>
                <a:path w="10879534" h="4546456">
                  <a:moveTo>
                    <a:pt x="0" y="746076"/>
                  </a:moveTo>
                  <a:lnTo>
                    <a:pt x="2519735" y="4546456"/>
                  </a:lnTo>
                  <a:lnTo>
                    <a:pt x="10879534" y="4426340"/>
                  </a:lnTo>
                  <a:lnTo>
                    <a:pt x="7584723" y="0"/>
                  </a:ln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6" name="Group 25">
              <a:extLst>
                <a:ext uri="{FF2B5EF4-FFF2-40B4-BE49-F238E27FC236}">
                  <a16:creationId xmlns:a16="http://schemas.microsoft.com/office/drawing/2014/main" id="{3FACEDA9-7AE2-4189-9C7B-9A395CD07857}"/>
                </a:ext>
              </a:extLst>
            </p:cNvPr>
            <p:cNvGrpSpPr/>
            <p:nvPr/>
          </p:nvGrpSpPr>
          <p:grpSpPr>
            <a:xfrm>
              <a:off x="1450489" y="1847593"/>
              <a:ext cx="9291022" cy="1767075"/>
              <a:chOff x="1450489" y="1847593"/>
              <a:chExt cx="9291022" cy="1767075"/>
            </a:xfrm>
          </p:grpSpPr>
          <p:sp>
            <p:nvSpPr>
              <p:cNvPr id="27" name="Rectangle: Rounded Corners 26">
                <a:extLst>
                  <a:ext uri="{FF2B5EF4-FFF2-40B4-BE49-F238E27FC236}">
                    <a16:creationId xmlns:a16="http://schemas.microsoft.com/office/drawing/2014/main" id="{3EE0B523-5F31-44AE-A915-E78BEF088D48}"/>
                  </a:ext>
                </a:extLst>
              </p:cNvPr>
              <p:cNvSpPr/>
              <p:nvPr/>
            </p:nvSpPr>
            <p:spPr>
              <a:xfrm>
                <a:off x="1450489" y="2613205"/>
                <a:ext cx="9291022" cy="1001463"/>
              </a:xfrm>
              <a:prstGeom prst="roundRect">
                <a:avLst/>
              </a:prstGeom>
              <a:solidFill>
                <a:srgbClr val="8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FFF594"/>
                    </a:solidFill>
                    <a:latin typeface="Consolas" panose="020B0609020204030204" pitchFamily="49" charset="0"/>
                  </a:rPr>
                  <a:t>blazor.net</a:t>
                </a:r>
              </a:p>
            </p:txBody>
          </p:sp>
          <p:sp>
            <p:nvSpPr>
              <p:cNvPr id="28" name="Rectangle 27">
                <a:extLst>
                  <a:ext uri="{FF2B5EF4-FFF2-40B4-BE49-F238E27FC236}">
                    <a16:creationId xmlns:a16="http://schemas.microsoft.com/office/drawing/2014/main" id="{10EF4AF1-A23E-4AE4-AA0D-8BCE63E2B027}"/>
                  </a:ext>
                </a:extLst>
              </p:cNvPr>
              <p:cNvSpPr/>
              <p:nvPr/>
            </p:nvSpPr>
            <p:spPr>
              <a:xfrm>
                <a:off x="1822741" y="1847593"/>
                <a:ext cx="8546514" cy="523220"/>
              </a:xfrm>
              <a:prstGeom prst="rect">
                <a:avLst/>
              </a:prstGeom>
              <a:effectLst/>
            </p:spPr>
            <p:txBody>
              <a:bodyPr wrap="square">
                <a:spAutoFit/>
              </a:bodyPr>
              <a:lstStyle/>
              <a:p>
                <a:pPr algn="ctr"/>
                <a:r>
                  <a:rPr lang="en-GB" sz="2800" kern="0" dirty="0">
                    <a:latin typeface="Segoe UI Semilight" panose="020B0402040204020203" pitchFamily="34" charset="0"/>
                    <a:cs typeface="Segoe UI Semilight" panose="020B0402040204020203" pitchFamily="34" charset="0"/>
                  </a:rPr>
                  <a:t>LEARN MORE  &amp;  GET STARTED</a:t>
                </a:r>
                <a:endParaRPr lang="en-GB" sz="2800" dirty="0">
                  <a:latin typeface="Segoe UI Semilight" panose="020B0402040204020203" pitchFamily="34" charset="0"/>
                  <a:cs typeface="Segoe UI Semilight" panose="020B0402040204020203" pitchFamily="34" charset="0"/>
                </a:endParaRPr>
              </a:p>
            </p:txBody>
          </p:sp>
        </p:grpSp>
      </p:grpSp>
    </p:spTree>
    <p:extLst>
      <p:ext uri="{BB962C8B-B14F-4D97-AF65-F5344CB8AC3E}">
        <p14:creationId xmlns:p14="http://schemas.microsoft.com/office/powerpoint/2010/main" val="211569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86" y="255511"/>
            <a:ext cx="11034094" cy="712745"/>
          </a:xfrm>
        </p:spPr>
        <p:txBody>
          <a:bodyPr>
            <a:normAutofit/>
          </a:bodyPr>
          <a:lstStyle/>
          <a:p>
            <a:pPr algn="l"/>
            <a:r>
              <a:rPr lang="en-US" sz="3600" dirty="0">
                <a:ea typeface="Tahoma"/>
                <a:cs typeface="Tahoma"/>
              </a:rPr>
              <a:t>We’re Hiring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9766" y="4708459"/>
            <a:ext cx="3385132" cy="2615784"/>
          </a:xfrm>
          <a:prstGeom prst="rect">
            <a:avLst/>
          </a:prstGeom>
        </p:spPr>
      </p:pic>
      <p:sp>
        <p:nvSpPr>
          <p:cNvPr id="28" name="Text Placeholder 2"/>
          <p:cNvSpPr txBox="1">
            <a:spLocks/>
          </p:cNvSpPr>
          <p:nvPr/>
        </p:nvSpPr>
        <p:spPr>
          <a:xfrm>
            <a:off x="1248361" y="1981284"/>
            <a:ext cx="4159891" cy="443345"/>
          </a:xfrm>
          <a:prstGeom prst="rect">
            <a:avLst/>
          </a:prstGeom>
        </p:spPr>
        <p:txBody>
          <a:bodyPr vert="horz" lIns="91440" tIns="45720" rIns="91440" bIns="4572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endParaRPr kumimoji="0" lang="en-US" sz="2400" b="1" i="0" u="none" strike="noStrike" kern="1200" cap="none" spc="0" normalizeH="0" baseline="0" noProof="0" dirty="0">
              <a:ln>
                <a:noFill/>
              </a:ln>
              <a:solidFill>
                <a:srgbClr val="FEFFFF"/>
              </a:solidFill>
              <a:effectLst/>
              <a:uLnTx/>
              <a:uFillTx/>
              <a:latin typeface="Century Gothic"/>
            </a:endParaRPr>
          </a:p>
        </p:txBody>
      </p:sp>
      <p:sp>
        <p:nvSpPr>
          <p:cNvPr id="30" name="Text Placeholder 2"/>
          <p:cNvSpPr txBox="1">
            <a:spLocks/>
          </p:cNvSpPr>
          <p:nvPr/>
        </p:nvSpPr>
        <p:spPr>
          <a:xfrm>
            <a:off x="6858000" y="2869588"/>
            <a:ext cx="5194932" cy="443345"/>
          </a:xfrm>
          <a:prstGeom prst="rect">
            <a:avLst/>
          </a:prstGeom>
        </p:spPr>
        <p:txBody>
          <a:bodyPr vert="horz" lIns="91440" tIns="45720" rIns="91440" bIns="45720" rtlCol="0" anchor="t">
            <a:normAutofit fontScale="77500" lnSpcReduction="20000"/>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endParaRPr kumimoji="0" lang="en-US" sz="3500" b="0" i="0" u="none" strike="noStrike" kern="1200" cap="none" spc="0" normalizeH="0" baseline="0" noProof="0" dirty="0">
              <a:ln>
                <a:noFill/>
              </a:ln>
              <a:solidFill>
                <a:srgbClr val="FEFFFF"/>
              </a:solidFill>
              <a:effectLst/>
              <a:uLnTx/>
              <a:uFillTx/>
              <a:latin typeface="Century Gothic"/>
            </a:endParaRPr>
          </a:p>
        </p:txBody>
      </p:sp>
      <p:sp>
        <p:nvSpPr>
          <p:cNvPr id="35" name="Text Placeholder 2"/>
          <p:cNvSpPr txBox="1">
            <a:spLocks/>
          </p:cNvSpPr>
          <p:nvPr/>
        </p:nvSpPr>
        <p:spPr>
          <a:xfrm>
            <a:off x="1283126" y="3470173"/>
            <a:ext cx="4159891" cy="443345"/>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endParaRPr kumimoji="0" lang="en-US" sz="2000" b="1" i="0" u="none" strike="noStrike" kern="1200" cap="none" spc="0" normalizeH="0" baseline="0" noProof="0" dirty="0">
              <a:ln>
                <a:noFill/>
              </a:ln>
              <a:solidFill>
                <a:srgbClr val="FEFFFF"/>
              </a:solidFill>
              <a:effectLst/>
              <a:uLnTx/>
              <a:uFillTx/>
              <a:latin typeface="Century Gothic"/>
            </a:endParaRPr>
          </a:p>
        </p:txBody>
      </p:sp>
      <p:sp>
        <p:nvSpPr>
          <p:cNvPr id="39" name="Text Placeholder 2"/>
          <p:cNvSpPr txBox="1">
            <a:spLocks/>
          </p:cNvSpPr>
          <p:nvPr/>
        </p:nvSpPr>
        <p:spPr>
          <a:xfrm>
            <a:off x="6858000" y="2303433"/>
            <a:ext cx="5334000" cy="599577"/>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endParaRPr kumimoji="0" lang="en-US" sz="2400" b="1" i="0" u="none" strike="noStrike" kern="1200" cap="none" spc="0" normalizeH="0" baseline="0" noProof="0" dirty="0">
              <a:ln>
                <a:noFill/>
              </a:ln>
              <a:solidFill>
                <a:srgbClr val="FEFFFF"/>
              </a:solidFill>
              <a:effectLst/>
              <a:uLnTx/>
              <a:uFillTx/>
              <a:latin typeface="Century Gothic"/>
            </a:endParaRPr>
          </a:p>
        </p:txBody>
      </p:sp>
      <p:sp>
        <p:nvSpPr>
          <p:cNvPr id="47" name="Text Placeholder 2"/>
          <p:cNvSpPr txBox="1">
            <a:spLocks/>
          </p:cNvSpPr>
          <p:nvPr/>
        </p:nvSpPr>
        <p:spPr>
          <a:xfrm>
            <a:off x="1283126" y="2712997"/>
            <a:ext cx="4279813" cy="487680"/>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endParaRPr kumimoji="0" lang="en-US" sz="2400" b="1" i="0" u="none" strike="noStrike" kern="1200" cap="none" spc="0" normalizeH="0" baseline="0" noProof="0" dirty="0">
              <a:ln>
                <a:noFill/>
              </a:ln>
              <a:solidFill>
                <a:srgbClr val="FEFFFF"/>
              </a:solidFill>
              <a:effectLst/>
              <a:uLnTx/>
              <a:uFillTx/>
              <a:latin typeface="Century Gothic"/>
            </a:endParaRPr>
          </a:p>
        </p:txBody>
      </p:sp>
      <p:sp>
        <p:nvSpPr>
          <p:cNvPr id="59" name="Text Placeholder 2"/>
          <p:cNvSpPr txBox="1">
            <a:spLocks/>
          </p:cNvSpPr>
          <p:nvPr/>
        </p:nvSpPr>
        <p:spPr>
          <a:xfrm>
            <a:off x="3281826" y="6127596"/>
            <a:ext cx="5603213" cy="1179710"/>
          </a:xfrm>
          <a:prstGeom prst="rect">
            <a:avLst/>
          </a:prstGeom>
        </p:spPr>
        <p:txBody>
          <a:bodyPr vert="horz" lIns="91440" tIns="45720" rIns="91440" bIns="4572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ctr"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1800" b="1" i="0" u="none" strike="noStrike" kern="1200" cap="none" spc="0" normalizeH="0" baseline="0" noProof="0" dirty="0">
                <a:ln>
                  <a:noFill/>
                </a:ln>
                <a:solidFill>
                  <a:srgbClr val="FEFFFF"/>
                </a:solidFill>
                <a:effectLst/>
                <a:uLnTx/>
                <a:uFillTx/>
                <a:latin typeface="Century Gothic"/>
              </a:rPr>
              <a:t>Send resumes to careers@improving.com</a:t>
            </a:r>
          </a:p>
          <a:p>
            <a:pPr marL="0" marR="0" lvl="0" indent="0" algn="ctr"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1800" b="1" i="0" u="none" strike="noStrike" kern="1200" cap="none" spc="0" normalizeH="0" baseline="0" noProof="0" dirty="0">
                <a:ln>
                  <a:noFill/>
                </a:ln>
                <a:solidFill>
                  <a:srgbClr val="FEFFFF"/>
                </a:solidFill>
                <a:effectLst/>
                <a:uLnTx/>
                <a:uFillTx/>
                <a:latin typeface="Century Gothic"/>
              </a:rPr>
              <a:t>*reference your closest office (we have 14 now)</a:t>
            </a:r>
          </a:p>
        </p:txBody>
      </p:sp>
      <p:sp>
        <p:nvSpPr>
          <p:cNvPr id="60" name="Text Placeholder 2"/>
          <p:cNvSpPr txBox="1">
            <a:spLocks/>
          </p:cNvSpPr>
          <p:nvPr/>
        </p:nvSpPr>
        <p:spPr>
          <a:xfrm>
            <a:off x="402764" y="6220277"/>
            <a:ext cx="5040252" cy="460083"/>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endParaRPr kumimoji="0" lang="en-US" sz="2000" b="0" i="0" u="none" strike="noStrike" kern="1200" cap="none" spc="0" normalizeH="0" baseline="0" noProof="0" dirty="0">
              <a:ln>
                <a:noFill/>
              </a:ln>
              <a:solidFill>
                <a:srgbClr val="FEFFFF"/>
              </a:solidFill>
              <a:effectLst/>
              <a:uLnTx/>
              <a:uFillTx/>
              <a:latin typeface="Century Gothic"/>
            </a:endParaRPr>
          </a:p>
        </p:txBody>
      </p:sp>
      <p:sp>
        <p:nvSpPr>
          <p:cNvPr id="61" name="Text Placeholder 2"/>
          <p:cNvSpPr txBox="1">
            <a:spLocks/>
          </p:cNvSpPr>
          <p:nvPr/>
        </p:nvSpPr>
        <p:spPr>
          <a:xfrm>
            <a:off x="566389" y="1122645"/>
            <a:ext cx="7921911" cy="691321"/>
          </a:xfrm>
          <a:prstGeom prst="rect">
            <a:avLst/>
          </a:prstGeom>
        </p:spPr>
        <p:txBody>
          <a:bodyPr vert="horz" lIns="91440" tIns="45720" rIns="91440" bIns="4572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2800" b="0" i="0" u="none" strike="noStrike" kern="1200" cap="none" spc="0" normalizeH="0" baseline="0" noProof="0" dirty="0">
                <a:ln>
                  <a:noFill/>
                </a:ln>
                <a:solidFill>
                  <a:srgbClr val="FEFFFF"/>
                </a:solidFill>
                <a:effectLst/>
                <a:uLnTx/>
                <a:uFillTx/>
                <a:latin typeface="Century Gothic"/>
              </a:rPr>
              <a:t>Senior Front-End .Net Developer </a:t>
            </a:r>
          </a:p>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1600" b="0" i="0" u="none" strike="noStrike" kern="1200" cap="none" spc="0" normalizeH="0" baseline="0" noProof="0" dirty="0">
                <a:ln>
                  <a:noFill/>
                </a:ln>
                <a:solidFill>
                  <a:srgbClr val="FEFFFF"/>
                </a:solidFill>
                <a:effectLst/>
                <a:uLnTx/>
                <a:uFillTx/>
                <a:latin typeface="Century Gothic"/>
              </a:rPr>
              <a:t>	– React, Node, </a:t>
            </a:r>
            <a:r>
              <a:rPr kumimoji="0" lang="en-US" sz="1600" b="0" i="0" u="none" strike="noStrike" kern="1200" cap="none" spc="0" normalizeH="0" baseline="0" noProof="0" dirty="0" err="1">
                <a:ln>
                  <a:noFill/>
                </a:ln>
                <a:solidFill>
                  <a:srgbClr val="FEFFFF"/>
                </a:solidFill>
                <a:effectLst/>
                <a:uLnTx/>
                <a:uFillTx/>
                <a:latin typeface="Century Gothic"/>
              </a:rPr>
              <a:t>Javascript</a:t>
            </a:r>
            <a:r>
              <a:rPr kumimoji="0" lang="en-US" sz="1600" b="0" i="0" u="none" strike="noStrike" kern="1200" cap="none" spc="0" normalizeH="0" baseline="0" noProof="0" dirty="0">
                <a:ln>
                  <a:noFill/>
                </a:ln>
                <a:solidFill>
                  <a:srgbClr val="FEFFFF"/>
                </a:solidFill>
                <a:effectLst/>
                <a:uLnTx/>
                <a:uFillTx/>
                <a:latin typeface="Century Gothic"/>
              </a:rPr>
              <a:t> </a:t>
            </a:r>
            <a:endParaRPr kumimoji="0" lang="en-US" sz="4800" b="0" i="0" u="none" strike="noStrike" kern="1200" cap="none" spc="0" normalizeH="0" baseline="0" noProof="0" dirty="0">
              <a:ln>
                <a:noFill/>
              </a:ln>
              <a:solidFill>
                <a:srgbClr val="FEFFFF"/>
              </a:solidFill>
              <a:effectLst/>
              <a:uLnTx/>
              <a:uFillTx/>
              <a:latin typeface="Century Gothic"/>
            </a:endParaRPr>
          </a:p>
        </p:txBody>
      </p:sp>
      <p:sp>
        <p:nvSpPr>
          <p:cNvPr id="3" name="Text Placeholder 2">
            <a:extLst>
              <a:ext uri="{FF2B5EF4-FFF2-40B4-BE49-F238E27FC236}">
                <a16:creationId xmlns:a16="http://schemas.microsoft.com/office/drawing/2014/main" id="{7A205349-F16A-4AC9-A964-4CA18390DFD1}"/>
              </a:ext>
            </a:extLst>
          </p:cNvPr>
          <p:cNvSpPr txBox="1">
            <a:spLocks/>
          </p:cNvSpPr>
          <p:nvPr/>
        </p:nvSpPr>
        <p:spPr>
          <a:xfrm>
            <a:off x="566388" y="1990242"/>
            <a:ext cx="7921911" cy="691321"/>
          </a:xfrm>
          <a:prstGeom prst="rect">
            <a:avLst/>
          </a:prstGeom>
        </p:spPr>
        <p:txBody>
          <a:bodyPr vert="horz" lIns="91440" tIns="45720" rIns="91440" bIns="4572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2800" b="0" i="0" u="none" strike="noStrike" kern="1200" cap="none" spc="0" normalizeH="0" baseline="0" noProof="0" dirty="0">
                <a:ln>
                  <a:noFill/>
                </a:ln>
                <a:solidFill>
                  <a:srgbClr val="FEFFFF"/>
                </a:solidFill>
                <a:effectLst/>
                <a:uLnTx/>
                <a:uFillTx/>
                <a:latin typeface="Century Gothic"/>
              </a:rPr>
              <a:t>Senior Java Developer </a:t>
            </a:r>
            <a:endParaRPr kumimoji="0" lang="en-US" sz="2800" b="0" i="1" u="none" strike="noStrike" kern="1200" cap="none" spc="0" normalizeH="0" baseline="0" noProof="0" dirty="0">
              <a:ln>
                <a:noFill/>
              </a:ln>
              <a:solidFill>
                <a:srgbClr val="FEFFFF"/>
              </a:solidFill>
              <a:effectLst/>
              <a:uLnTx/>
              <a:uFillTx/>
              <a:latin typeface="Century Gothic"/>
            </a:endParaRPr>
          </a:p>
        </p:txBody>
      </p:sp>
      <p:sp>
        <p:nvSpPr>
          <p:cNvPr id="5" name="Text Placeholder 2">
            <a:extLst>
              <a:ext uri="{FF2B5EF4-FFF2-40B4-BE49-F238E27FC236}">
                <a16:creationId xmlns:a16="http://schemas.microsoft.com/office/drawing/2014/main" id="{9C6E3552-450E-4957-AA48-72198629AB72}"/>
              </a:ext>
            </a:extLst>
          </p:cNvPr>
          <p:cNvSpPr txBox="1">
            <a:spLocks/>
          </p:cNvSpPr>
          <p:nvPr/>
        </p:nvSpPr>
        <p:spPr>
          <a:xfrm>
            <a:off x="566388" y="2606113"/>
            <a:ext cx="7921911" cy="691321"/>
          </a:xfrm>
          <a:prstGeom prst="rect">
            <a:avLst/>
          </a:prstGeom>
        </p:spPr>
        <p:txBody>
          <a:bodyPr vert="horz" lIns="91440" tIns="45720" rIns="91440" bIns="4572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2800" b="0" i="0" u="none" strike="noStrike" kern="1200" cap="none" spc="0" normalizeH="0" baseline="0" noProof="0" dirty="0">
                <a:ln>
                  <a:noFill/>
                </a:ln>
                <a:solidFill>
                  <a:srgbClr val="FEFFFF"/>
                </a:solidFill>
                <a:effectLst/>
                <a:uLnTx/>
                <a:uFillTx/>
                <a:latin typeface="Century Gothic"/>
              </a:rPr>
              <a:t>Senior Full Stack Developer </a:t>
            </a:r>
            <a:endParaRPr kumimoji="0" lang="en-US" sz="2800" b="0" i="1" u="none" strike="noStrike" kern="1200" cap="none" spc="0" normalizeH="0" baseline="0" noProof="0" dirty="0">
              <a:ln>
                <a:noFill/>
              </a:ln>
              <a:solidFill>
                <a:srgbClr val="FEFFFF"/>
              </a:solidFill>
              <a:effectLst/>
              <a:uLnTx/>
              <a:uFillTx/>
              <a:latin typeface="Century Gothic"/>
            </a:endParaRPr>
          </a:p>
        </p:txBody>
      </p:sp>
      <p:sp>
        <p:nvSpPr>
          <p:cNvPr id="7" name="Text Placeholder 2">
            <a:extLst>
              <a:ext uri="{FF2B5EF4-FFF2-40B4-BE49-F238E27FC236}">
                <a16:creationId xmlns:a16="http://schemas.microsoft.com/office/drawing/2014/main" id="{99130F08-82EB-4BAD-AB90-6AA9729BEBAA}"/>
              </a:ext>
            </a:extLst>
          </p:cNvPr>
          <p:cNvSpPr txBox="1">
            <a:spLocks/>
          </p:cNvSpPr>
          <p:nvPr/>
        </p:nvSpPr>
        <p:spPr>
          <a:xfrm>
            <a:off x="566388" y="3163984"/>
            <a:ext cx="7921911" cy="691321"/>
          </a:xfrm>
          <a:prstGeom prst="rect">
            <a:avLst/>
          </a:prstGeom>
        </p:spPr>
        <p:txBody>
          <a:bodyPr vert="horz" lIns="91440" tIns="45720" rIns="91440" bIns="4572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2800" b="0" i="0" u="none" strike="noStrike" kern="1200" cap="none" spc="0" normalizeH="0" baseline="0" noProof="0" dirty="0">
                <a:ln>
                  <a:noFill/>
                </a:ln>
                <a:solidFill>
                  <a:srgbClr val="FEFFFF"/>
                </a:solidFill>
                <a:effectLst/>
                <a:uLnTx/>
                <a:uFillTx/>
                <a:latin typeface="Century Gothic"/>
              </a:rPr>
              <a:t>Junior Full Stack Developer</a:t>
            </a:r>
            <a:endParaRPr kumimoji="0" lang="en-US" sz="2800" b="0" i="1" u="none" strike="noStrike" kern="1200" cap="none" spc="0" normalizeH="0" baseline="0" noProof="0" dirty="0">
              <a:ln>
                <a:noFill/>
              </a:ln>
              <a:solidFill>
                <a:srgbClr val="FEFFFF"/>
              </a:solidFill>
              <a:effectLst/>
              <a:uLnTx/>
              <a:uFillTx/>
              <a:latin typeface="Century Gothic"/>
            </a:endParaRPr>
          </a:p>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1600" b="0" i="0" u="none" strike="noStrike" kern="1200" cap="none" spc="0" normalizeH="0" baseline="0" noProof="0" dirty="0">
                <a:ln>
                  <a:noFill/>
                </a:ln>
                <a:solidFill>
                  <a:srgbClr val="FEFFFF"/>
                </a:solidFill>
                <a:effectLst/>
                <a:uLnTx/>
                <a:uFillTx/>
                <a:latin typeface="Century Gothic"/>
              </a:rPr>
              <a:t>	– Microsoft Stack, Angular 2+</a:t>
            </a:r>
            <a:endParaRPr kumimoji="0" lang="en-US" sz="4800" b="0" i="0" u="none" strike="noStrike" kern="1200" cap="none" spc="0" normalizeH="0" baseline="0" noProof="0" dirty="0">
              <a:ln>
                <a:noFill/>
              </a:ln>
              <a:solidFill>
                <a:srgbClr val="FEFFFF"/>
              </a:solidFill>
              <a:effectLst/>
              <a:uLnTx/>
              <a:uFillTx/>
              <a:latin typeface="Century Gothic"/>
            </a:endParaRPr>
          </a:p>
        </p:txBody>
      </p:sp>
      <p:sp>
        <p:nvSpPr>
          <p:cNvPr id="8" name="Text Placeholder 2">
            <a:extLst>
              <a:ext uri="{FF2B5EF4-FFF2-40B4-BE49-F238E27FC236}">
                <a16:creationId xmlns:a16="http://schemas.microsoft.com/office/drawing/2014/main" id="{63CFC2DD-3EE9-4921-9049-3E7447B89247}"/>
              </a:ext>
            </a:extLst>
          </p:cNvPr>
          <p:cNvSpPr txBox="1">
            <a:spLocks/>
          </p:cNvSpPr>
          <p:nvPr/>
        </p:nvSpPr>
        <p:spPr>
          <a:xfrm>
            <a:off x="566387" y="4028044"/>
            <a:ext cx="7921911" cy="691321"/>
          </a:xfrm>
          <a:prstGeom prst="rect">
            <a:avLst/>
          </a:prstGeom>
        </p:spPr>
        <p:txBody>
          <a:bodyPr vert="horz" lIns="91440" tIns="45720" rIns="91440" bIns="4572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2800" b="0" i="0" u="none" strike="noStrike" kern="1200" cap="none" spc="0" normalizeH="0" baseline="0" noProof="0" dirty="0">
                <a:ln>
                  <a:noFill/>
                </a:ln>
                <a:solidFill>
                  <a:srgbClr val="FEFFFF"/>
                </a:solidFill>
                <a:effectLst/>
                <a:uLnTx/>
                <a:uFillTx/>
                <a:latin typeface="Century Gothic"/>
              </a:rPr>
              <a:t>Senior .Net Developer</a:t>
            </a:r>
            <a:endParaRPr kumimoji="0" lang="en-US" sz="2800" b="0" i="1" u="none" strike="noStrike" kern="1200" cap="none" spc="0" normalizeH="0" baseline="0" noProof="0" dirty="0">
              <a:ln>
                <a:noFill/>
              </a:ln>
              <a:solidFill>
                <a:srgbClr val="FEFFFF"/>
              </a:solidFill>
              <a:effectLst/>
              <a:uLnTx/>
              <a:uFillTx/>
              <a:latin typeface="Century Gothic"/>
            </a:endParaRPr>
          </a:p>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1600" b="0" i="0" u="none" strike="noStrike" kern="1200" cap="none" spc="0" normalizeH="0" baseline="0" noProof="0" dirty="0">
                <a:ln>
                  <a:noFill/>
                </a:ln>
                <a:solidFill>
                  <a:srgbClr val="FEFFFF"/>
                </a:solidFill>
                <a:effectLst/>
                <a:uLnTx/>
                <a:uFillTx/>
                <a:latin typeface="Century Gothic"/>
              </a:rPr>
              <a:t>	– .Net Core, strong SQL, backend, and testing experience</a:t>
            </a:r>
            <a:endParaRPr kumimoji="0" lang="en-US" sz="4800" b="0" i="0" u="none" strike="noStrike" kern="1200" cap="none" spc="0" normalizeH="0" baseline="0" noProof="0" dirty="0">
              <a:ln>
                <a:noFill/>
              </a:ln>
              <a:solidFill>
                <a:srgbClr val="FEFFFF"/>
              </a:solidFill>
              <a:effectLst/>
              <a:uLnTx/>
              <a:uFillTx/>
              <a:latin typeface="Century Gothic"/>
            </a:endParaRPr>
          </a:p>
        </p:txBody>
      </p:sp>
      <p:sp>
        <p:nvSpPr>
          <p:cNvPr id="9" name="Text Placeholder 2">
            <a:extLst>
              <a:ext uri="{FF2B5EF4-FFF2-40B4-BE49-F238E27FC236}">
                <a16:creationId xmlns:a16="http://schemas.microsoft.com/office/drawing/2014/main" id="{58918A0A-84ED-4054-9733-5D7D5B5141EC}"/>
              </a:ext>
            </a:extLst>
          </p:cNvPr>
          <p:cNvSpPr txBox="1">
            <a:spLocks/>
          </p:cNvSpPr>
          <p:nvPr/>
        </p:nvSpPr>
        <p:spPr>
          <a:xfrm>
            <a:off x="566386" y="4857058"/>
            <a:ext cx="7921911" cy="691321"/>
          </a:xfrm>
          <a:prstGeom prst="rect">
            <a:avLst/>
          </a:prstGeom>
        </p:spPr>
        <p:txBody>
          <a:bodyPr vert="horz" lIns="91440" tIns="45720" rIns="91440" bIns="4572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2800" b="0" i="0" u="none" strike="noStrike" kern="1200" cap="none" spc="0" normalizeH="0" baseline="0" noProof="0" dirty="0">
                <a:ln>
                  <a:noFill/>
                </a:ln>
                <a:solidFill>
                  <a:srgbClr val="FEFFFF"/>
                </a:solidFill>
                <a:effectLst/>
                <a:uLnTx/>
                <a:uFillTx/>
                <a:latin typeface="Century Gothic"/>
              </a:rPr>
              <a:t>Senior .Net Developer</a:t>
            </a:r>
            <a:endParaRPr kumimoji="0" lang="en-US" sz="2800" b="0" i="1" u="none" strike="noStrike" kern="1200" cap="none" spc="0" normalizeH="0" baseline="0" noProof="0" dirty="0">
              <a:ln>
                <a:noFill/>
              </a:ln>
              <a:solidFill>
                <a:srgbClr val="FEFFFF"/>
              </a:solidFill>
              <a:effectLst/>
              <a:uLnTx/>
              <a:uFillTx/>
              <a:latin typeface="Century Gothic"/>
            </a:endParaRPr>
          </a:p>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1600" b="0" i="0" u="none" strike="noStrike" kern="1200" cap="none" spc="0" normalizeH="0" baseline="0" noProof="0" dirty="0">
                <a:ln>
                  <a:noFill/>
                </a:ln>
                <a:solidFill>
                  <a:srgbClr val="FEFFFF"/>
                </a:solidFill>
                <a:effectLst/>
                <a:uLnTx/>
                <a:uFillTx/>
                <a:latin typeface="Century Gothic"/>
              </a:rPr>
              <a:t>	– .Net Full Stack with React or Angular</a:t>
            </a:r>
            <a:endParaRPr kumimoji="0" lang="en-US" sz="4800" b="0" i="0" u="none" strike="noStrike" kern="1200" cap="none" spc="0" normalizeH="0" baseline="0" noProof="0" dirty="0">
              <a:ln>
                <a:noFill/>
              </a:ln>
              <a:solidFill>
                <a:srgbClr val="FEFFFF"/>
              </a:solidFill>
              <a:effectLst/>
              <a:uLnTx/>
              <a:uFillTx/>
              <a:latin typeface="Century Gothic"/>
            </a:endParaRPr>
          </a:p>
        </p:txBody>
      </p:sp>
    </p:spTree>
    <p:extLst>
      <p:ext uri="{BB962C8B-B14F-4D97-AF65-F5344CB8AC3E}">
        <p14:creationId xmlns:p14="http://schemas.microsoft.com/office/powerpoint/2010/main" val="3609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7ACD-A0B0-43B4-B496-594F70E3A1D5}"/>
              </a:ext>
            </a:extLst>
          </p:cNvPr>
          <p:cNvSpPr txBox="1"/>
          <p:nvPr/>
        </p:nvSpPr>
        <p:spPr>
          <a:xfrm>
            <a:off x="3441564" y="2702376"/>
            <a:ext cx="5308871" cy="1200329"/>
          </a:xfrm>
          <a:prstGeom prst="rect">
            <a:avLst/>
          </a:prstGeom>
          <a:noFill/>
        </p:spPr>
        <p:txBody>
          <a:bodyPr wrap="square" rtlCol="0">
            <a:spAutoFit/>
          </a:bodyPr>
          <a:lstStyle/>
          <a:p>
            <a:r>
              <a:rPr lang="en-US" sz="7200" dirty="0"/>
              <a:t>Code sharing</a:t>
            </a:r>
          </a:p>
        </p:txBody>
      </p:sp>
    </p:spTree>
    <p:extLst>
      <p:ext uri="{BB962C8B-B14F-4D97-AF65-F5344CB8AC3E}">
        <p14:creationId xmlns:p14="http://schemas.microsoft.com/office/powerpoint/2010/main" val="2091647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7ACD-A0B0-43B4-B496-594F70E3A1D5}"/>
              </a:ext>
            </a:extLst>
          </p:cNvPr>
          <p:cNvSpPr txBox="1"/>
          <p:nvPr/>
        </p:nvSpPr>
        <p:spPr>
          <a:xfrm>
            <a:off x="3140007" y="2828835"/>
            <a:ext cx="6879483" cy="1200329"/>
          </a:xfrm>
          <a:prstGeom prst="rect">
            <a:avLst/>
          </a:prstGeom>
          <a:noFill/>
        </p:spPr>
        <p:txBody>
          <a:bodyPr wrap="square" rtlCol="0">
            <a:spAutoFit/>
          </a:bodyPr>
          <a:lstStyle/>
          <a:p>
            <a:r>
              <a:rPr lang="en-US" sz="7200" dirty="0"/>
              <a:t>JavaScript interop</a:t>
            </a:r>
          </a:p>
        </p:txBody>
      </p:sp>
    </p:spTree>
    <p:extLst>
      <p:ext uri="{BB962C8B-B14F-4D97-AF65-F5344CB8AC3E}">
        <p14:creationId xmlns:p14="http://schemas.microsoft.com/office/powerpoint/2010/main" val="345112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7ACD-A0B0-43B4-B496-594F70E3A1D5}"/>
              </a:ext>
            </a:extLst>
          </p:cNvPr>
          <p:cNvSpPr txBox="1"/>
          <p:nvPr/>
        </p:nvSpPr>
        <p:spPr>
          <a:xfrm>
            <a:off x="3993812" y="2731559"/>
            <a:ext cx="4204376" cy="1200329"/>
          </a:xfrm>
          <a:prstGeom prst="rect">
            <a:avLst/>
          </a:prstGeom>
          <a:noFill/>
        </p:spPr>
        <p:txBody>
          <a:bodyPr wrap="square" rtlCol="0">
            <a:spAutoFit/>
          </a:bodyPr>
          <a:lstStyle/>
          <a:p>
            <a:r>
              <a:rPr lang="en-US" sz="7200" dirty="0"/>
              <a:t>Debugging</a:t>
            </a:r>
          </a:p>
        </p:txBody>
      </p:sp>
    </p:spTree>
    <p:extLst>
      <p:ext uri="{BB962C8B-B14F-4D97-AF65-F5344CB8AC3E}">
        <p14:creationId xmlns:p14="http://schemas.microsoft.com/office/powerpoint/2010/main" val="981068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7ACD-A0B0-43B4-B496-594F70E3A1D5}"/>
              </a:ext>
            </a:extLst>
          </p:cNvPr>
          <p:cNvSpPr txBox="1"/>
          <p:nvPr/>
        </p:nvSpPr>
        <p:spPr>
          <a:xfrm>
            <a:off x="2310926" y="2828835"/>
            <a:ext cx="7570147" cy="1200329"/>
          </a:xfrm>
          <a:prstGeom prst="rect">
            <a:avLst/>
          </a:prstGeom>
          <a:noFill/>
        </p:spPr>
        <p:txBody>
          <a:bodyPr wrap="square" rtlCol="0">
            <a:spAutoFit/>
          </a:bodyPr>
          <a:lstStyle/>
          <a:p>
            <a:r>
              <a:rPr lang="en-US" sz="7200" dirty="0"/>
              <a:t>Internationalization</a:t>
            </a:r>
          </a:p>
        </p:txBody>
      </p:sp>
    </p:spTree>
    <p:extLst>
      <p:ext uri="{BB962C8B-B14F-4D97-AF65-F5344CB8AC3E}">
        <p14:creationId xmlns:p14="http://schemas.microsoft.com/office/powerpoint/2010/main" val="3396417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7ACD-A0B0-43B4-B496-594F70E3A1D5}"/>
              </a:ext>
            </a:extLst>
          </p:cNvPr>
          <p:cNvSpPr txBox="1"/>
          <p:nvPr/>
        </p:nvSpPr>
        <p:spPr>
          <a:xfrm>
            <a:off x="1892637" y="2653738"/>
            <a:ext cx="8406725" cy="1200329"/>
          </a:xfrm>
          <a:prstGeom prst="rect">
            <a:avLst/>
          </a:prstGeom>
          <a:noFill/>
        </p:spPr>
        <p:txBody>
          <a:bodyPr wrap="square" rtlCol="0">
            <a:spAutoFit/>
          </a:bodyPr>
          <a:lstStyle/>
          <a:p>
            <a:r>
              <a:rPr lang="en-US" sz="7200" dirty="0"/>
              <a:t>Progressive Web Apps</a:t>
            </a:r>
          </a:p>
        </p:txBody>
      </p:sp>
    </p:spTree>
    <p:extLst>
      <p:ext uri="{BB962C8B-B14F-4D97-AF65-F5344CB8AC3E}">
        <p14:creationId xmlns:p14="http://schemas.microsoft.com/office/powerpoint/2010/main" val="4232972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162DF6F-B9BC-4C84-9654-40D7F14FB0EB}"/>
              </a:ext>
            </a:extLst>
          </p:cNvPr>
          <p:cNvGrpSpPr/>
          <p:nvPr/>
        </p:nvGrpSpPr>
        <p:grpSpPr>
          <a:xfrm>
            <a:off x="0" y="5805942"/>
            <a:ext cx="12192000" cy="1052058"/>
            <a:chOff x="0" y="5805942"/>
            <a:chExt cx="12192000" cy="1052058"/>
          </a:xfrm>
        </p:grpSpPr>
        <p:sp>
          <p:nvSpPr>
            <p:cNvPr id="18" name="Rectangle 17">
              <a:extLst>
                <a:ext uri="{FF2B5EF4-FFF2-40B4-BE49-F238E27FC236}">
                  <a16:creationId xmlns:a16="http://schemas.microsoft.com/office/drawing/2014/main" id="{D3BF780B-A872-41F9-8C5D-79B885962524}"/>
                </a:ext>
              </a:extLst>
            </p:cNvPr>
            <p:cNvSpPr/>
            <p:nvPr/>
          </p:nvSpPr>
          <p:spPr>
            <a:xfrm>
              <a:off x="0" y="5805942"/>
              <a:ext cx="12192000" cy="1052058"/>
            </a:xfrm>
            <a:prstGeom prst="rect">
              <a:avLst/>
            </a:prstGeom>
            <a:solidFill>
              <a:srgbClr val="575352"/>
            </a:solidFill>
            <a:ln>
              <a:noFill/>
            </a:ln>
          </p:spPr>
          <p:style>
            <a:lnRef idx="2">
              <a:schemeClr val="accent1">
                <a:shade val="50000"/>
              </a:schemeClr>
            </a:lnRef>
            <a:fillRef idx="1">
              <a:schemeClr val="accent1"/>
            </a:fillRef>
            <a:effectRef idx="0">
              <a:schemeClr val="accent1"/>
            </a:effectRef>
            <a:fontRef idx="minor">
              <a:schemeClr val="lt1"/>
            </a:fontRef>
          </p:style>
          <p:txBody>
            <a:bodyPr rIns="324000" rtlCol="0" anchor="ctr"/>
            <a:lstStyle/>
            <a:p>
              <a:pPr algn="r"/>
              <a:r>
                <a:rPr lang="en-GB" dirty="0">
                  <a:cs typeface="Segoe UI" panose="020B0502040204020203" pitchFamily="34" charset="0"/>
                </a:rPr>
                <a:t>Steven Sanderson</a:t>
              </a:r>
            </a:p>
            <a:p>
              <a:pPr algn="r"/>
              <a:r>
                <a:rPr lang="en-GB" dirty="0">
                  <a:latin typeface="Calibri Light" panose="020F0302020204030204" pitchFamily="34" charset="0"/>
                  <a:cs typeface="Calibri Light" panose="020F0302020204030204" pitchFamily="34" charset="0"/>
                </a:rPr>
                <a:t>@StevenSanderson</a:t>
              </a:r>
            </a:p>
          </p:txBody>
        </p:sp>
        <p:pic>
          <p:nvPicPr>
            <p:cNvPr id="1032" name="Picture 8">
              <a:extLst>
                <a:ext uri="{FF2B5EF4-FFF2-40B4-BE49-F238E27FC236}">
                  <a16:creationId xmlns:a16="http://schemas.microsoft.com/office/drawing/2014/main" id="{08B4F2F7-C886-4400-9B32-E088F15F2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05942"/>
              <a:ext cx="2347415" cy="1052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9AC464F4-DE90-4E78-ACBB-4F53BB83C153}"/>
              </a:ext>
            </a:extLst>
          </p:cNvPr>
          <p:cNvGrpSpPr/>
          <p:nvPr/>
        </p:nvGrpSpPr>
        <p:grpSpPr>
          <a:xfrm>
            <a:off x="-8087700" y="538743"/>
            <a:ext cx="8374593" cy="6330331"/>
            <a:chOff x="3625754" y="538743"/>
            <a:chExt cx="8374593" cy="6330331"/>
          </a:xfrm>
        </p:grpSpPr>
        <p:sp>
          <p:nvSpPr>
            <p:cNvPr id="5" name="Freeform: Shape 4">
              <a:extLst>
                <a:ext uri="{FF2B5EF4-FFF2-40B4-BE49-F238E27FC236}">
                  <a16:creationId xmlns:a16="http://schemas.microsoft.com/office/drawing/2014/main" id="{3F6CC2B4-7257-4E3F-935D-8812499CE559}"/>
                </a:ext>
              </a:extLst>
            </p:cNvPr>
            <p:cNvSpPr/>
            <p:nvPr/>
          </p:nvSpPr>
          <p:spPr>
            <a:xfrm>
              <a:off x="3625754" y="796817"/>
              <a:ext cx="8374593" cy="6072257"/>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46819" h="7502278">
                  <a:moveTo>
                    <a:pt x="1630082" y="2502979"/>
                  </a:moveTo>
                  <a:lnTo>
                    <a:pt x="2641685" y="3888598"/>
                  </a:lnTo>
                  <a:lnTo>
                    <a:pt x="1888525" y="3866115"/>
                  </a:lnTo>
                  <a:lnTo>
                    <a:pt x="1538943" y="3347965"/>
                  </a:lnTo>
                  <a:lnTo>
                    <a:pt x="1253395" y="4237076"/>
                  </a:lnTo>
                  <a:lnTo>
                    <a:pt x="994847" y="3838011"/>
                  </a:lnTo>
                  <a:lnTo>
                    <a:pt x="539578" y="3719979"/>
                  </a:lnTo>
                  <a:lnTo>
                    <a:pt x="311444" y="3344552"/>
                  </a:lnTo>
                  <a:lnTo>
                    <a:pt x="0" y="4450658"/>
                  </a:lnTo>
                  <a:lnTo>
                    <a:pt x="2040282" y="7485786"/>
                  </a:lnTo>
                  <a:lnTo>
                    <a:pt x="10346819" y="7502278"/>
                  </a:lnTo>
                  <a:lnTo>
                    <a:pt x="4902350" y="0"/>
                  </a:lnTo>
                  <a:lnTo>
                    <a:pt x="4496953" y="657989"/>
                  </a:lnTo>
                  <a:lnTo>
                    <a:pt x="4166981" y="148659"/>
                  </a:lnTo>
                  <a:lnTo>
                    <a:pt x="3625111" y="551379"/>
                  </a:lnTo>
                  <a:cubicBezTo>
                    <a:pt x="2030285" y="689561"/>
                    <a:pt x="1989504" y="404846"/>
                    <a:pt x="1521729" y="1802734"/>
                  </a:cubicBez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8" name="Picture 4" descr="Image result for blazor logo">
              <a:extLst>
                <a:ext uri="{FF2B5EF4-FFF2-40B4-BE49-F238E27FC236}">
                  <a16:creationId xmlns:a16="http://schemas.microsoft.com/office/drawing/2014/main" id="{C98C3D9D-5483-4DCD-BFB6-7994369CB2A3}"/>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6622"/>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64446" y="538743"/>
              <a:ext cx="2873347" cy="2873348"/>
            </a:xfrm>
            <a:prstGeom prst="rect">
              <a:avLst/>
            </a:prstGeom>
            <a:noFill/>
            <a:effectLst/>
            <a:scene3d>
              <a:camera prst="orthographicFront">
                <a:rot lat="20400000" lon="900000" rev="21180000"/>
              </a:camera>
              <a:lightRig rig="threePt" dir="t"/>
            </a:scene3d>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E64E129C-687B-47FD-832E-598637394263}"/>
              </a:ext>
            </a:extLst>
          </p:cNvPr>
          <p:cNvGrpSpPr/>
          <p:nvPr/>
        </p:nvGrpSpPr>
        <p:grpSpPr>
          <a:xfrm>
            <a:off x="-8193522" y="3463296"/>
            <a:ext cx="4975333" cy="1169874"/>
            <a:chOff x="977953" y="2433131"/>
            <a:chExt cx="6182954" cy="1453829"/>
          </a:xfrm>
          <a:solidFill>
            <a:schemeClr val="tx1">
              <a:lumMod val="95000"/>
            </a:schemeClr>
          </a:solidFill>
          <a:effectLst/>
          <a:scene3d>
            <a:camera prst="perspectiveRelaxedModerately" fov="0">
              <a:rot lat="20400000" lon="930000" rev="21276000"/>
            </a:camera>
            <a:lightRig rig="flat" dir="t"/>
          </a:scene3d>
        </p:grpSpPr>
        <p:sp>
          <p:nvSpPr>
            <p:cNvPr id="11" name="Freeform: Shape 10">
              <a:extLst>
                <a:ext uri="{FF2B5EF4-FFF2-40B4-BE49-F238E27FC236}">
                  <a16:creationId xmlns:a16="http://schemas.microsoft.com/office/drawing/2014/main" id="{4C049C2A-614B-45B6-9337-DF19B87CD32F}"/>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B29B5C7B-52E1-484F-9926-4D334D52BD27}"/>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93B338BE-2F3A-4157-B454-B5654968CF35}"/>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Shape 13">
              <a:extLst>
                <a:ext uri="{FF2B5EF4-FFF2-40B4-BE49-F238E27FC236}">
                  <a16:creationId xmlns:a16="http://schemas.microsoft.com/office/drawing/2014/main" id="{35A63664-E3D6-4C6E-B486-3F8D512D92B6}"/>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62E36D50-84F3-4CD9-A478-F2ABB7548213}"/>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0C2E43A0-61BE-46B1-ABB8-A84E0CFF5EFA}"/>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58B88268-6A67-45E3-BD81-7FA79C21C2FE}"/>
              </a:ext>
            </a:extLst>
          </p:cNvPr>
          <p:cNvGrpSpPr/>
          <p:nvPr/>
        </p:nvGrpSpPr>
        <p:grpSpPr>
          <a:xfrm>
            <a:off x="1287009" y="731041"/>
            <a:ext cx="13232507" cy="6329147"/>
            <a:chOff x="1450489" y="1847593"/>
            <a:chExt cx="13232507" cy="6329147"/>
          </a:xfrm>
        </p:grpSpPr>
        <p:sp>
          <p:nvSpPr>
            <p:cNvPr id="19" name="Freeform: Shape 18">
              <a:extLst>
                <a:ext uri="{FF2B5EF4-FFF2-40B4-BE49-F238E27FC236}">
                  <a16:creationId xmlns:a16="http://schemas.microsoft.com/office/drawing/2014/main" id="{3AC44A87-8A55-4E03-A718-67D8905E07ED}"/>
                </a:ext>
              </a:extLst>
            </p:cNvPr>
            <p:cNvSpPr/>
            <p:nvPr/>
          </p:nvSpPr>
          <p:spPr>
            <a:xfrm>
              <a:off x="1491480" y="2664126"/>
              <a:ext cx="13191516" cy="5512614"/>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0" fmla="*/ 0 w 9755679"/>
                <a:gd name="connsiteY0" fmla="*/ 4885820 h 7083655"/>
                <a:gd name="connsiteX1" fmla="*/ 1449142 w 9755679"/>
                <a:gd name="connsiteY1" fmla="*/ 7067163 h 7083655"/>
                <a:gd name="connsiteX2" fmla="*/ 9755679 w 9755679"/>
                <a:gd name="connsiteY2" fmla="*/ 7083655 h 7083655"/>
                <a:gd name="connsiteX3" fmla="*/ 4621649 w 9755679"/>
                <a:gd name="connsiteY3" fmla="*/ 0 h 7083655"/>
                <a:gd name="connsiteX0" fmla="*/ 0 w 9755679"/>
                <a:gd name="connsiteY0" fmla="*/ 746076 h 2943911"/>
                <a:gd name="connsiteX1" fmla="*/ 1449142 w 9755679"/>
                <a:gd name="connsiteY1" fmla="*/ 2927419 h 2943911"/>
                <a:gd name="connsiteX2" fmla="*/ 9755679 w 9755679"/>
                <a:gd name="connsiteY2" fmla="*/ 2943911 h 2943911"/>
                <a:gd name="connsiteX3" fmla="*/ 7584723 w 9755679"/>
                <a:gd name="connsiteY3" fmla="*/ 0 h 2943911"/>
                <a:gd name="connsiteX0" fmla="*/ 0 w 9755679"/>
                <a:gd name="connsiteY0" fmla="*/ 746076 h 3467618"/>
                <a:gd name="connsiteX1" fmla="*/ 1807492 w 9755679"/>
                <a:gd name="connsiteY1" fmla="*/ 3467618 h 3467618"/>
                <a:gd name="connsiteX2" fmla="*/ 9755679 w 9755679"/>
                <a:gd name="connsiteY2" fmla="*/ 2943911 h 3467618"/>
                <a:gd name="connsiteX3" fmla="*/ 7584723 w 9755679"/>
                <a:gd name="connsiteY3" fmla="*/ 0 h 3467618"/>
                <a:gd name="connsiteX0" fmla="*/ 0 w 10156817"/>
                <a:gd name="connsiteY0" fmla="*/ 746076 h 3467618"/>
                <a:gd name="connsiteX1" fmla="*/ 1807492 w 10156817"/>
                <a:gd name="connsiteY1" fmla="*/ 3467618 h 3467618"/>
                <a:gd name="connsiteX2" fmla="*/ 10156817 w 10156817"/>
                <a:gd name="connsiteY2" fmla="*/ 3462717 h 3467618"/>
                <a:gd name="connsiteX3" fmla="*/ 7584723 w 10156817"/>
                <a:gd name="connsiteY3" fmla="*/ 0 h 3467618"/>
                <a:gd name="connsiteX0" fmla="*/ 0 w 10879534"/>
                <a:gd name="connsiteY0" fmla="*/ 746076 h 4426340"/>
                <a:gd name="connsiteX1" fmla="*/ 1807492 w 10879534"/>
                <a:gd name="connsiteY1" fmla="*/ 3467618 h 4426340"/>
                <a:gd name="connsiteX2" fmla="*/ 10879534 w 10879534"/>
                <a:gd name="connsiteY2" fmla="*/ 4426340 h 4426340"/>
                <a:gd name="connsiteX3" fmla="*/ 7584723 w 10879534"/>
                <a:gd name="connsiteY3" fmla="*/ 0 h 4426340"/>
                <a:gd name="connsiteX0" fmla="*/ 0 w 10879534"/>
                <a:gd name="connsiteY0" fmla="*/ 746076 h 4546456"/>
                <a:gd name="connsiteX1" fmla="*/ 2519735 w 10879534"/>
                <a:gd name="connsiteY1" fmla="*/ 4546456 h 4546456"/>
                <a:gd name="connsiteX2" fmla="*/ 10879534 w 10879534"/>
                <a:gd name="connsiteY2" fmla="*/ 4426340 h 4546456"/>
                <a:gd name="connsiteX3" fmla="*/ 7584723 w 10879534"/>
                <a:gd name="connsiteY3" fmla="*/ 0 h 4546456"/>
              </a:gdLst>
              <a:ahLst/>
              <a:cxnLst>
                <a:cxn ang="0">
                  <a:pos x="connsiteX0" y="connsiteY0"/>
                </a:cxn>
                <a:cxn ang="0">
                  <a:pos x="connsiteX1" y="connsiteY1"/>
                </a:cxn>
                <a:cxn ang="0">
                  <a:pos x="connsiteX2" y="connsiteY2"/>
                </a:cxn>
                <a:cxn ang="0">
                  <a:pos x="connsiteX3" y="connsiteY3"/>
                </a:cxn>
              </a:cxnLst>
              <a:rect l="l" t="t" r="r" b="b"/>
              <a:pathLst>
                <a:path w="10879534" h="4546456">
                  <a:moveTo>
                    <a:pt x="0" y="746076"/>
                  </a:moveTo>
                  <a:lnTo>
                    <a:pt x="2519735" y="4546456"/>
                  </a:lnTo>
                  <a:lnTo>
                    <a:pt x="10879534" y="4426340"/>
                  </a:lnTo>
                  <a:lnTo>
                    <a:pt x="7584723" y="0"/>
                  </a:ln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0" name="Group 19">
              <a:extLst>
                <a:ext uri="{FF2B5EF4-FFF2-40B4-BE49-F238E27FC236}">
                  <a16:creationId xmlns:a16="http://schemas.microsoft.com/office/drawing/2014/main" id="{420245D9-95F7-4F2E-820B-A6CDE0C7105A}"/>
                </a:ext>
              </a:extLst>
            </p:cNvPr>
            <p:cNvGrpSpPr/>
            <p:nvPr/>
          </p:nvGrpSpPr>
          <p:grpSpPr>
            <a:xfrm>
              <a:off x="1450489" y="1847593"/>
              <a:ext cx="9291022" cy="1767075"/>
              <a:chOff x="1450489" y="1847593"/>
              <a:chExt cx="9291022" cy="1767075"/>
            </a:xfrm>
          </p:grpSpPr>
          <p:sp>
            <p:nvSpPr>
              <p:cNvPr id="21" name="Rectangle: Rounded Corners 20">
                <a:extLst>
                  <a:ext uri="{FF2B5EF4-FFF2-40B4-BE49-F238E27FC236}">
                    <a16:creationId xmlns:a16="http://schemas.microsoft.com/office/drawing/2014/main" id="{EA928482-7E37-4E2D-863C-C49A374B4F8E}"/>
                  </a:ext>
                </a:extLst>
              </p:cNvPr>
              <p:cNvSpPr/>
              <p:nvPr/>
            </p:nvSpPr>
            <p:spPr>
              <a:xfrm>
                <a:off x="1450489" y="2613205"/>
                <a:ext cx="9291022" cy="1001463"/>
              </a:xfrm>
              <a:prstGeom prst="roundRect">
                <a:avLst/>
              </a:prstGeom>
              <a:solidFill>
                <a:srgbClr val="8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FFF594"/>
                    </a:solidFill>
                    <a:latin typeface="Consolas" panose="020B0609020204030204" pitchFamily="49" charset="0"/>
                  </a:rPr>
                  <a:t>blazor.net</a:t>
                </a:r>
              </a:p>
            </p:txBody>
          </p:sp>
          <p:sp>
            <p:nvSpPr>
              <p:cNvPr id="22" name="Rectangle 21">
                <a:extLst>
                  <a:ext uri="{FF2B5EF4-FFF2-40B4-BE49-F238E27FC236}">
                    <a16:creationId xmlns:a16="http://schemas.microsoft.com/office/drawing/2014/main" id="{EC7B3489-CFA1-4B30-8687-8336F6277FE3}"/>
                  </a:ext>
                </a:extLst>
              </p:cNvPr>
              <p:cNvSpPr/>
              <p:nvPr/>
            </p:nvSpPr>
            <p:spPr>
              <a:xfrm>
                <a:off x="1822741" y="1847593"/>
                <a:ext cx="8546514" cy="523220"/>
              </a:xfrm>
              <a:prstGeom prst="rect">
                <a:avLst/>
              </a:prstGeom>
              <a:effectLst/>
            </p:spPr>
            <p:txBody>
              <a:bodyPr wrap="square">
                <a:spAutoFit/>
              </a:bodyPr>
              <a:lstStyle/>
              <a:p>
                <a:pPr algn="ctr"/>
                <a:r>
                  <a:rPr lang="en-GB" sz="2800" kern="0" dirty="0">
                    <a:latin typeface="Segoe UI Semilight" panose="020B0402040204020203" pitchFamily="34" charset="0"/>
                    <a:cs typeface="Segoe UI Semilight" panose="020B0402040204020203" pitchFamily="34" charset="0"/>
                  </a:rPr>
                  <a:t>LEARN MORE  &amp;  GET STARTED</a:t>
                </a:r>
                <a:endParaRPr lang="en-GB" sz="2800" dirty="0">
                  <a:latin typeface="Segoe UI Semilight" panose="020B0402040204020203" pitchFamily="34" charset="0"/>
                  <a:cs typeface="Segoe UI Semilight" panose="020B0402040204020203" pitchFamily="34" charset="0"/>
                </a:endParaRPr>
              </a:p>
            </p:txBody>
          </p:sp>
        </p:grpSp>
      </p:grpSp>
      <p:grpSp>
        <p:nvGrpSpPr>
          <p:cNvPr id="4" name="Group 3">
            <a:extLst>
              <a:ext uri="{FF2B5EF4-FFF2-40B4-BE49-F238E27FC236}">
                <a16:creationId xmlns:a16="http://schemas.microsoft.com/office/drawing/2014/main" id="{4B7A736F-45CB-4E71-9499-8B359BDC9A40}"/>
              </a:ext>
            </a:extLst>
          </p:cNvPr>
          <p:cNvGrpSpPr/>
          <p:nvPr/>
        </p:nvGrpSpPr>
        <p:grpSpPr>
          <a:xfrm>
            <a:off x="1287009" y="3117232"/>
            <a:ext cx="12356207" cy="5021047"/>
            <a:chOff x="1287009" y="3117232"/>
            <a:chExt cx="12356207" cy="5021047"/>
          </a:xfrm>
        </p:grpSpPr>
        <p:grpSp>
          <p:nvGrpSpPr>
            <p:cNvPr id="23" name="Group 22">
              <a:extLst>
                <a:ext uri="{FF2B5EF4-FFF2-40B4-BE49-F238E27FC236}">
                  <a16:creationId xmlns:a16="http://schemas.microsoft.com/office/drawing/2014/main" id="{5FF63951-F6A9-4DCB-8EBA-9BEB7500A41A}"/>
                </a:ext>
              </a:extLst>
            </p:cNvPr>
            <p:cNvGrpSpPr/>
            <p:nvPr/>
          </p:nvGrpSpPr>
          <p:grpSpPr>
            <a:xfrm>
              <a:off x="1287009" y="3117232"/>
              <a:ext cx="12356207" cy="5021047"/>
              <a:chOff x="1450489" y="1847593"/>
              <a:chExt cx="12356207" cy="5021047"/>
            </a:xfrm>
          </p:grpSpPr>
          <p:sp>
            <p:nvSpPr>
              <p:cNvPr id="25" name="Freeform: Shape 24">
                <a:extLst>
                  <a:ext uri="{FF2B5EF4-FFF2-40B4-BE49-F238E27FC236}">
                    <a16:creationId xmlns:a16="http://schemas.microsoft.com/office/drawing/2014/main" id="{D7DCD412-8538-4546-958E-4E5C136DF56B}"/>
                  </a:ext>
                </a:extLst>
              </p:cNvPr>
              <p:cNvSpPr/>
              <p:nvPr/>
            </p:nvSpPr>
            <p:spPr>
              <a:xfrm>
                <a:off x="1491480" y="2664126"/>
                <a:ext cx="12315216" cy="4204514"/>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0" fmla="*/ 0 w 9755679"/>
                  <a:gd name="connsiteY0" fmla="*/ 4885820 h 7083655"/>
                  <a:gd name="connsiteX1" fmla="*/ 1449142 w 9755679"/>
                  <a:gd name="connsiteY1" fmla="*/ 7067163 h 7083655"/>
                  <a:gd name="connsiteX2" fmla="*/ 9755679 w 9755679"/>
                  <a:gd name="connsiteY2" fmla="*/ 7083655 h 7083655"/>
                  <a:gd name="connsiteX3" fmla="*/ 4621649 w 9755679"/>
                  <a:gd name="connsiteY3" fmla="*/ 0 h 7083655"/>
                  <a:gd name="connsiteX0" fmla="*/ 0 w 9755679"/>
                  <a:gd name="connsiteY0" fmla="*/ 746076 h 2943911"/>
                  <a:gd name="connsiteX1" fmla="*/ 1449142 w 9755679"/>
                  <a:gd name="connsiteY1" fmla="*/ 2927419 h 2943911"/>
                  <a:gd name="connsiteX2" fmla="*/ 9755679 w 9755679"/>
                  <a:gd name="connsiteY2" fmla="*/ 2943911 h 2943911"/>
                  <a:gd name="connsiteX3" fmla="*/ 7584723 w 9755679"/>
                  <a:gd name="connsiteY3" fmla="*/ 0 h 2943911"/>
                  <a:gd name="connsiteX0" fmla="*/ 0 w 9755679"/>
                  <a:gd name="connsiteY0" fmla="*/ 746076 h 3467618"/>
                  <a:gd name="connsiteX1" fmla="*/ 1807492 w 9755679"/>
                  <a:gd name="connsiteY1" fmla="*/ 3467618 h 3467618"/>
                  <a:gd name="connsiteX2" fmla="*/ 9755679 w 9755679"/>
                  <a:gd name="connsiteY2" fmla="*/ 2943911 h 3467618"/>
                  <a:gd name="connsiteX3" fmla="*/ 7584723 w 9755679"/>
                  <a:gd name="connsiteY3" fmla="*/ 0 h 3467618"/>
                  <a:gd name="connsiteX0" fmla="*/ 0 w 10156817"/>
                  <a:gd name="connsiteY0" fmla="*/ 746076 h 3467618"/>
                  <a:gd name="connsiteX1" fmla="*/ 1807492 w 10156817"/>
                  <a:gd name="connsiteY1" fmla="*/ 3467618 h 3467618"/>
                  <a:gd name="connsiteX2" fmla="*/ 10156817 w 10156817"/>
                  <a:gd name="connsiteY2" fmla="*/ 3462717 h 3467618"/>
                  <a:gd name="connsiteX3" fmla="*/ 7584723 w 10156817"/>
                  <a:gd name="connsiteY3" fmla="*/ 0 h 3467618"/>
                </a:gdLst>
                <a:ahLst/>
                <a:cxnLst>
                  <a:cxn ang="0">
                    <a:pos x="connsiteX0" y="connsiteY0"/>
                  </a:cxn>
                  <a:cxn ang="0">
                    <a:pos x="connsiteX1" y="connsiteY1"/>
                  </a:cxn>
                  <a:cxn ang="0">
                    <a:pos x="connsiteX2" y="connsiteY2"/>
                  </a:cxn>
                  <a:cxn ang="0">
                    <a:pos x="connsiteX3" y="connsiteY3"/>
                  </a:cxn>
                </a:cxnLst>
                <a:rect l="l" t="t" r="r" b="b"/>
                <a:pathLst>
                  <a:path w="10156817" h="3467618">
                    <a:moveTo>
                      <a:pt x="0" y="746076"/>
                    </a:moveTo>
                    <a:lnTo>
                      <a:pt x="1807492" y="3467618"/>
                    </a:lnTo>
                    <a:lnTo>
                      <a:pt x="10156817" y="3462717"/>
                    </a:lnTo>
                    <a:lnTo>
                      <a:pt x="7584723" y="0"/>
                    </a:ln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6" name="Group 25">
                <a:extLst>
                  <a:ext uri="{FF2B5EF4-FFF2-40B4-BE49-F238E27FC236}">
                    <a16:creationId xmlns:a16="http://schemas.microsoft.com/office/drawing/2014/main" id="{01A4688F-8B72-405F-8F8D-7BEAA82D8D1F}"/>
                  </a:ext>
                </a:extLst>
              </p:cNvPr>
              <p:cNvGrpSpPr/>
              <p:nvPr/>
            </p:nvGrpSpPr>
            <p:grpSpPr>
              <a:xfrm>
                <a:off x="1450489" y="1847593"/>
                <a:ext cx="9291022" cy="1767075"/>
                <a:chOff x="1450489" y="1847593"/>
                <a:chExt cx="9291022" cy="1767075"/>
              </a:xfrm>
            </p:grpSpPr>
            <p:sp>
              <p:nvSpPr>
                <p:cNvPr id="27" name="Rectangle: Rounded Corners 26">
                  <a:extLst>
                    <a:ext uri="{FF2B5EF4-FFF2-40B4-BE49-F238E27FC236}">
                      <a16:creationId xmlns:a16="http://schemas.microsoft.com/office/drawing/2014/main" id="{2599CA18-A189-4D36-B6F4-8049F69956FC}"/>
                    </a:ext>
                  </a:extLst>
                </p:cNvPr>
                <p:cNvSpPr/>
                <p:nvPr/>
              </p:nvSpPr>
              <p:spPr>
                <a:xfrm>
                  <a:off x="1450489" y="2613205"/>
                  <a:ext cx="9291022" cy="1001463"/>
                </a:xfrm>
                <a:prstGeom prst="roundRect">
                  <a:avLst/>
                </a:prstGeom>
                <a:solidFill>
                  <a:srgbClr val="8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FFF594"/>
                      </a:solidFill>
                      <a:latin typeface="Consolas" panose="020B0609020204030204" pitchFamily="49" charset="0"/>
                    </a:rPr>
                    <a:t>aka.ms/sanderson-london-2020</a:t>
                  </a:r>
                </a:p>
              </p:txBody>
            </p:sp>
            <p:sp>
              <p:nvSpPr>
                <p:cNvPr id="28" name="Rectangle 27">
                  <a:extLst>
                    <a:ext uri="{FF2B5EF4-FFF2-40B4-BE49-F238E27FC236}">
                      <a16:creationId xmlns:a16="http://schemas.microsoft.com/office/drawing/2014/main" id="{8F7BDE21-2085-4A9E-97C6-A074A7454854}"/>
                    </a:ext>
                  </a:extLst>
                </p:cNvPr>
                <p:cNvSpPr/>
                <p:nvPr/>
              </p:nvSpPr>
              <p:spPr>
                <a:xfrm>
                  <a:off x="1822741" y="1847593"/>
                  <a:ext cx="8546514" cy="523220"/>
                </a:xfrm>
                <a:prstGeom prst="rect">
                  <a:avLst/>
                </a:prstGeom>
                <a:effectLst/>
              </p:spPr>
              <p:txBody>
                <a:bodyPr wrap="square">
                  <a:spAutoFit/>
                </a:bodyPr>
                <a:lstStyle/>
                <a:p>
                  <a:pPr algn="ctr"/>
                  <a:r>
                    <a:rPr lang="en-GB" sz="2800" kern="0" dirty="0">
                      <a:latin typeface="Segoe UI Semilight" panose="020B0402040204020203" pitchFamily="34" charset="0"/>
                      <a:cs typeface="Segoe UI Semilight" panose="020B0402040204020203" pitchFamily="34" charset="0"/>
                    </a:rPr>
                    <a:t>CODE  &amp;  SLIDES</a:t>
                  </a:r>
                  <a:endParaRPr lang="en-GB" sz="2800" dirty="0">
                    <a:latin typeface="Segoe UI Semilight" panose="020B0402040204020203" pitchFamily="34" charset="0"/>
                    <a:cs typeface="Segoe UI Semilight" panose="020B0402040204020203" pitchFamily="34" charset="0"/>
                  </a:endParaRPr>
                </a:p>
              </p:txBody>
            </p:sp>
          </p:grpSp>
        </p:grpSp>
        <p:sp>
          <p:nvSpPr>
            <p:cNvPr id="3" name="Rectangle 2">
              <a:extLst>
                <a:ext uri="{FF2B5EF4-FFF2-40B4-BE49-F238E27FC236}">
                  <a16:creationId xmlns:a16="http://schemas.microsoft.com/office/drawing/2014/main" id="{BCCE1746-1766-4ECB-AEE2-C0E58A33231F}"/>
                </a:ext>
              </a:extLst>
            </p:cNvPr>
            <p:cNvSpPr/>
            <p:nvPr/>
          </p:nvSpPr>
          <p:spPr>
            <a:xfrm>
              <a:off x="2448148" y="4881424"/>
              <a:ext cx="7060410" cy="307777"/>
            </a:xfrm>
            <a:prstGeom prst="rect">
              <a:avLst/>
            </a:prstGeom>
          </p:spPr>
          <p:txBody>
            <a:bodyPr wrap="square">
              <a:spAutoFit/>
            </a:bodyPr>
            <a:lstStyle/>
            <a:p>
              <a:r>
                <a:rPr lang="en-GB" sz="1400" dirty="0">
                  <a:solidFill>
                    <a:srgbClr val="FFF594"/>
                  </a:solidFill>
                  <a:latin typeface="Consolas" panose="020B0609020204030204" pitchFamily="49" charset="0"/>
                </a:rPr>
                <a:t>== https://github.com/SteveSandersonMS/presentation-2020-01-NDCLondon</a:t>
              </a:r>
            </a:p>
          </p:txBody>
        </p:sp>
      </p:grpSp>
    </p:spTree>
    <p:extLst>
      <p:ext uri="{BB962C8B-B14F-4D97-AF65-F5344CB8AC3E}">
        <p14:creationId xmlns:p14="http://schemas.microsoft.com/office/powerpoint/2010/main" val="61389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FA0D677A-30DD-44B8-93D2-E0E26414BCAB}"/>
              </a:ext>
            </a:extLst>
          </p:cNvPr>
          <p:cNvGrpSpPr/>
          <p:nvPr/>
        </p:nvGrpSpPr>
        <p:grpSpPr>
          <a:xfrm>
            <a:off x="863693" y="2005624"/>
            <a:ext cx="2730230" cy="2158141"/>
            <a:chOff x="856034" y="3191821"/>
            <a:chExt cx="2730230" cy="2158141"/>
          </a:xfrm>
        </p:grpSpPr>
        <p:grpSp>
          <p:nvGrpSpPr>
            <p:cNvPr id="102" name="Group 101">
              <a:extLst>
                <a:ext uri="{FF2B5EF4-FFF2-40B4-BE49-F238E27FC236}">
                  <a16:creationId xmlns:a16="http://schemas.microsoft.com/office/drawing/2014/main" id="{885C4218-70A4-411E-9B5B-3822EDEAE2E2}"/>
                </a:ext>
              </a:extLst>
            </p:cNvPr>
            <p:cNvGrpSpPr/>
            <p:nvPr/>
          </p:nvGrpSpPr>
          <p:grpSpPr>
            <a:xfrm>
              <a:off x="856034" y="4535727"/>
              <a:ext cx="2730230" cy="814235"/>
              <a:chOff x="856034" y="4539737"/>
              <a:chExt cx="2730230" cy="814235"/>
            </a:xfrm>
          </p:grpSpPr>
          <p:sp>
            <p:nvSpPr>
              <p:cNvPr id="119" name="Rectangle 118">
                <a:extLst>
                  <a:ext uri="{FF2B5EF4-FFF2-40B4-BE49-F238E27FC236}">
                    <a16:creationId xmlns:a16="http://schemas.microsoft.com/office/drawing/2014/main" id="{DEE9C26C-896F-43C3-B735-5F860179DA48}"/>
                  </a:ext>
                </a:extLst>
              </p:cNvPr>
              <p:cNvSpPr/>
              <p:nvPr/>
            </p:nvSpPr>
            <p:spPr>
              <a:xfrm>
                <a:off x="856034" y="4548213"/>
                <a:ext cx="2730230" cy="805759"/>
              </a:xfrm>
              <a:prstGeom prst="rect">
                <a:avLst/>
              </a:prstGeom>
              <a:gradFill>
                <a:gsLst>
                  <a:gs pos="87400">
                    <a:srgbClr val="737373"/>
                  </a:gs>
                  <a:gs pos="0">
                    <a:srgbClr val="9E9E9E"/>
                  </a:gs>
                  <a:gs pos="100000">
                    <a:schemeClr val="bg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0" name="Group 119">
                <a:extLst>
                  <a:ext uri="{FF2B5EF4-FFF2-40B4-BE49-F238E27FC236}">
                    <a16:creationId xmlns:a16="http://schemas.microsoft.com/office/drawing/2014/main" id="{B89ECDA3-99BD-4681-9BDE-A9BC6FA324CC}"/>
                  </a:ext>
                </a:extLst>
              </p:cNvPr>
              <p:cNvGrpSpPr/>
              <p:nvPr/>
            </p:nvGrpSpPr>
            <p:grpSpPr>
              <a:xfrm>
                <a:off x="2358955" y="4539737"/>
                <a:ext cx="817124" cy="629780"/>
                <a:chOff x="3904613" y="2632850"/>
                <a:chExt cx="817124" cy="629780"/>
              </a:xfrm>
            </p:grpSpPr>
            <p:sp>
              <p:nvSpPr>
                <p:cNvPr id="124" name="Rectangle 123">
                  <a:extLst>
                    <a:ext uri="{FF2B5EF4-FFF2-40B4-BE49-F238E27FC236}">
                      <a16:creationId xmlns:a16="http://schemas.microsoft.com/office/drawing/2014/main" id="{A2581FAE-A0AF-41C9-AE73-95B2B5ECD0C0}"/>
                    </a:ext>
                  </a:extLst>
                </p:cNvPr>
                <p:cNvSpPr/>
                <p:nvPr/>
              </p:nvSpPr>
              <p:spPr>
                <a:xfrm>
                  <a:off x="3904613" y="2632850"/>
                  <a:ext cx="817124" cy="62978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9C3C3C08-D349-4E4F-BE8B-6462D0DAB0F4}"/>
                    </a:ext>
                  </a:extLst>
                </p:cNvPr>
                <p:cNvSpPr/>
                <p:nvPr/>
              </p:nvSpPr>
              <p:spPr>
                <a:xfrm>
                  <a:off x="4005619" y="2641326"/>
                  <a:ext cx="596600" cy="4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8B5EAA20-2946-4FB4-8995-85FEB383F194}"/>
                  </a:ext>
                </a:extLst>
              </p:cNvPr>
              <p:cNvGrpSpPr/>
              <p:nvPr/>
            </p:nvGrpSpPr>
            <p:grpSpPr>
              <a:xfrm>
                <a:off x="1185190" y="4539737"/>
                <a:ext cx="817124" cy="629780"/>
                <a:chOff x="3904613" y="2632850"/>
                <a:chExt cx="817124" cy="629780"/>
              </a:xfrm>
            </p:grpSpPr>
            <p:sp>
              <p:nvSpPr>
                <p:cNvPr id="122" name="Rectangle 121">
                  <a:extLst>
                    <a:ext uri="{FF2B5EF4-FFF2-40B4-BE49-F238E27FC236}">
                      <a16:creationId xmlns:a16="http://schemas.microsoft.com/office/drawing/2014/main" id="{80574327-FCBA-48AB-8855-A1C8354C70E0}"/>
                    </a:ext>
                  </a:extLst>
                </p:cNvPr>
                <p:cNvSpPr/>
                <p:nvPr/>
              </p:nvSpPr>
              <p:spPr>
                <a:xfrm>
                  <a:off x="3904613" y="2632850"/>
                  <a:ext cx="817124" cy="62978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BBFBE71A-99EC-4765-8B7D-DCD551F0B626}"/>
                    </a:ext>
                  </a:extLst>
                </p:cNvPr>
                <p:cNvSpPr/>
                <p:nvPr/>
              </p:nvSpPr>
              <p:spPr>
                <a:xfrm>
                  <a:off x="4005619" y="2641326"/>
                  <a:ext cx="596600" cy="4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3" name="Group 102">
              <a:extLst>
                <a:ext uri="{FF2B5EF4-FFF2-40B4-BE49-F238E27FC236}">
                  <a16:creationId xmlns:a16="http://schemas.microsoft.com/office/drawing/2014/main" id="{5BAD0EF6-4852-41F7-A12F-E061CEC8D2D1}"/>
                </a:ext>
              </a:extLst>
            </p:cNvPr>
            <p:cNvGrpSpPr/>
            <p:nvPr/>
          </p:nvGrpSpPr>
          <p:grpSpPr>
            <a:xfrm>
              <a:off x="2300857" y="3191821"/>
              <a:ext cx="900285" cy="1854947"/>
              <a:chOff x="1508932" y="924910"/>
              <a:chExt cx="2312894" cy="4765486"/>
            </a:xfrm>
          </p:grpSpPr>
          <p:sp>
            <p:nvSpPr>
              <p:cNvPr id="113" name="Rectangle: Rounded Corners 112">
                <a:extLst>
                  <a:ext uri="{FF2B5EF4-FFF2-40B4-BE49-F238E27FC236}">
                    <a16:creationId xmlns:a16="http://schemas.microsoft.com/office/drawing/2014/main" id="{5AA120DF-557A-4CAA-8B70-85BD6743C328}"/>
                  </a:ext>
                </a:extLst>
              </p:cNvPr>
              <p:cNvSpPr/>
              <p:nvPr/>
            </p:nvSpPr>
            <p:spPr>
              <a:xfrm>
                <a:off x="1508932" y="924910"/>
                <a:ext cx="2312894" cy="3828744"/>
              </a:xfrm>
              <a:prstGeom prst="roundRect">
                <a:avLst>
                  <a:gd name="adj" fmla="val 27882"/>
                </a:avLst>
              </a:prstGeom>
              <a:solidFill>
                <a:schemeClr val="tx1">
                  <a:lumMod val="85000"/>
                </a:schemeClr>
              </a:solidFill>
              <a:ln>
                <a:noFill/>
              </a:ln>
              <a:scene3d>
                <a:camera prst="perspectiveRelaxedModerately" fov="0">
                  <a:rot lat="21000000" lon="0" rev="0"/>
                </a:camera>
                <a:lightRig rig="balanced" dir="t"/>
              </a:scene3d>
              <a:sp3d extrusionH="838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Rounded Corners 21">
                <a:extLst>
                  <a:ext uri="{FF2B5EF4-FFF2-40B4-BE49-F238E27FC236}">
                    <a16:creationId xmlns:a16="http://schemas.microsoft.com/office/drawing/2014/main" id="{88B3932E-5810-444F-A3F4-055FCB121063}"/>
                  </a:ext>
                </a:extLst>
              </p:cNvPr>
              <p:cNvSpPr/>
              <p:nvPr/>
            </p:nvSpPr>
            <p:spPr>
              <a:xfrm>
                <a:off x="1624667" y="1057854"/>
                <a:ext cx="2081423" cy="3445624"/>
              </a:xfrm>
              <a:custGeom>
                <a:avLst/>
                <a:gdLst>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580342 w 2081423"/>
                  <a:gd name="connsiteY6" fmla="*/ 3445569 h 3445569"/>
                  <a:gd name="connsiteX7" fmla="*/ 0 w 2081423"/>
                  <a:gd name="connsiteY7" fmla="*/ 2865227 h 3445569"/>
                  <a:gd name="connsiteX8" fmla="*/ 0 w 2081423"/>
                  <a:gd name="connsiteY8"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720947 w 2081423"/>
                  <a:gd name="connsiteY6" fmla="*/ 3443237 h 3445569"/>
                  <a:gd name="connsiteX7" fmla="*/ 580342 w 2081423"/>
                  <a:gd name="connsiteY7" fmla="*/ 3445569 h 3445569"/>
                  <a:gd name="connsiteX8" fmla="*/ 0 w 2081423"/>
                  <a:gd name="connsiteY8" fmla="*/ 2865227 h 3445569"/>
                  <a:gd name="connsiteX9" fmla="*/ 0 w 2081423"/>
                  <a:gd name="connsiteY9" fmla="*/ 580342 h 3445569"/>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720947 w 2081423"/>
                  <a:gd name="connsiteY7" fmla="*/ 3443237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577565 w 2081423"/>
                  <a:gd name="connsiteY7" fmla="*/ 3230869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577565 w 2081423"/>
                  <a:gd name="connsiteY7" fmla="*/ 3230869 h 3445569"/>
                  <a:gd name="connsiteX8" fmla="*/ 580342 w 2081423"/>
                  <a:gd name="connsiteY8" fmla="*/ 3445569 h 3445569"/>
                  <a:gd name="connsiteX9" fmla="*/ 0 w 2081423"/>
                  <a:gd name="connsiteY9" fmla="*/ 2865227 h 3445569"/>
                  <a:gd name="connsiteX10" fmla="*/ 0 w 2081423"/>
                  <a:gd name="connsiteY10"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12480 w 2081423"/>
                  <a:gd name="connsiteY7" fmla="*/ 3228931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3592 w 2081423"/>
                  <a:gd name="connsiteY7" fmla="*/ 3074727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319266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24"/>
                  <a:gd name="connsiteX1" fmla="*/ 580342 w 2081423"/>
                  <a:gd name="connsiteY1" fmla="*/ 0 h 3445624"/>
                  <a:gd name="connsiteX2" fmla="*/ 1501081 w 2081423"/>
                  <a:gd name="connsiteY2" fmla="*/ 0 h 3445624"/>
                  <a:gd name="connsiteX3" fmla="*/ 2081423 w 2081423"/>
                  <a:gd name="connsiteY3" fmla="*/ 580342 h 3445624"/>
                  <a:gd name="connsiteX4" fmla="*/ 2081423 w 2081423"/>
                  <a:gd name="connsiteY4" fmla="*/ 2865227 h 3445624"/>
                  <a:gd name="connsiteX5" fmla="*/ 1501081 w 2081423"/>
                  <a:gd name="connsiteY5" fmla="*/ 3445569 h 3445624"/>
                  <a:gd name="connsiteX6" fmla="*/ 1430647 w 2081423"/>
                  <a:gd name="connsiteY6" fmla="*/ 3303544 h 3445624"/>
                  <a:gd name="connsiteX7" fmla="*/ 1041646 w 2081423"/>
                  <a:gd name="connsiteY7" fmla="*/ 3121420 h 3445624"/>
                  <a:gd name="connsiteX8" fmla="*/ 662018 w 2081423"/>
                  <a:gd name="connsiteY8" fmla="*/ 3319266 h 3445624"/>
                  <a:gd name="connsiteX9" fmla="*/ 580342 w 2081423"/>
                  <a:gd name="connsiteY9" fmla="*/ 3445569 h 3445624"/>
                  <a:gd name="connsiteX10" fmla="*/ 0 w 2081423"/>
                  <a:gd name="connsiteY10" fmla="*/ 2865227 h 3445624"/>
                  <a:gd name="connsiteX11" fmla="*/ 0 w 2081423"/>
                  <a:gd name="connsiteY11" fmla="*/ 580342 h 344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1423" h="3445624">
                    <a:moveTo>
                      <a:pt x="0" y="580342"/>
                    </a:moveTo>
                    <a:cubicBezTo>
                      <a:pt x="0" y="259828"/>
                      <a:pt x="259828" y="0"/>
                      <a:pt x="580342" y="0"/>
                    </a:cubicBezTo>
                    <a:lnTo>
                      <a:pt x="1501081" y="0"/>
                    </a:lnTo>
                    <a:cubicBezTo>
                      <a:pt x="1821595" y="0"/>
                      <a:pt x="2081423" y="259828"/>
                      <a:pt x="2081423" y="580342"/>
                    </a:cubicBezTo>
                    <a:lnTo>
                      <a:pt x="2081423" y="2865227"/>
                    </a:lnTo>
                    <a:cubicBezTo>
                      <a:pt x="2081423" y="3185741"/>
                      <a:pt x="1821595" y="3445569"/>
                      <a:pt x="1501081" y="3445569"/>
                    </a:cubicBezTo>
                    <a:cubicBezTo>
                      <a:pt x="1450608" y="3448011"/>
                      <a:pt x="1454773" y="3369294"/>
                      <a:pt x="1430647" y="3303544"/>
                    </a:cubicBezTo>
                    <a:cubicBezTo>
                      <a:pt x="1402434" y="3206087"/>
                      <a:pt x="1288146" y="3120528"/>
                      <a:pt x="1041646" y="3121420"/>
                    </a:cubicBezTo>
                    <a:cubicBezTo>
                      <a:pt x="797028" y="3122066"/>
                      <a:pt x="693195" y="3250253"/>
                      <a:pt x="662018" y="3319266"/>
                    </a:cubicBezTo>
                    <a:cubicBezTo>
                      <a:pt x="641245" y="3395483"/>
                      <a:pt x="639859" y="3442195"/>
                      <a:pt x="580342" y="3445569"/>
                    </a:cubicBezTo>
                    <a:cubicBezTo>
                      <a:pt x="259828" y="3445569"/>
                      <a:pt x="0" y="3185741"/>
                      <a:pt x="0" y="2865227"/>
                    </a:cubicBezTo>
                    <a:lnTo>
                      <a:pt x="0" y="580342"/>
                    </a:lnTo>
                    <a:close/>
                  </a:path>
                </a:pathLst>
              </a:custGeom>
              <a:solidFill>
                <a:schemeClr val="bg1">
                  <a:lumMod val="85000"/>
                  <a:lumOff val="15000"/>
                </a:schemeClr>
              </a:solidFill>
              <a:ln>
                <a:noFill/>
              </a:ln>
              <a:scene3d>
                <a:camera prst="perspectiveRelaxedModerately" fov="0">
                  <a:rot lat="21000000" lon="0" rev="0"/>
                </a:camera>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5" name="Group 114">
                <a:extLst>
                  <a:ext uri="{FF2B5EF4-FFF2-40B4-BE49-F238E27FC236}">
                    <a16:creationId xmlns:a16="http://schemas.microsoft.com/office/drawing/2014/main" id="{7C699ADD-91EA-4143-882D-947C0B51DD44}"/>
                  </a:ext>
                </a:extLst>
              </p:cNvPr>
              <p:cNvGrpSpPr/>
              <p:nvPr/>
            </p:nvGrpSpPr>
            <p:grpSpPr>
              <a:xfrm>
                <a:off x="2088200" y="4840846"/>
                <a:ext cx="1193262" cy="849550"/>
                <a:chOff x="2717256" y="4270158"/>
                <a:chExt cx="1193262" cy="849550"/>
              </a:xfrm>
            </p:grpSpPr>
            <p:sp>
              <p:nvSpPr>
                <p:cNvPr id="117" name="Cylinder 116">
                  <a:extLst>
                    <a:ext uri="{FF2B5EF4-FFF2-40B4-BE49-F238E27FC236}">
                      <a16:creationId xmlns:a16="http://schemas.microsoft.com/office/drawing/2014/main" id="{B280D624-A2CD-41FB-A8A9-6CE5F58642FF}"/>
                    </a:ext>
                  </a:extLst>
                </p:cNvPr>
                <p:cNvSpPr/>
                <p:nvPr/>
              </p:nvSpPr>
              <p:spPr>
                <a:xfrm rot="10800000">
                  <a:off x="2717258" y="4270158"/>
                  <a:ext cx="1193260" cy="849549"/>
                </a:xfrm>
                <a:prstGeom prst="can">
                  <a:avLst/>
                </a:prstGeom>
                <a:gradFill>
                  <a:gsLst>
                    <a:gs pos="100000">
                      <a:srgbClr val="B3B3B3"/>
                    </a:gs>
                    <a:gs pos="54000">
                      <a:srgbClr val="9E9E9E"/>
                    </a:gs>
                    <a:gs pos="0">
                      <a:srgbClr val="6D6D6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E936CB4B-CB1E-4B17-AEFB-E7B00495DB41}"/>
                    </a:ext>
                  </a:extLst>
                </p:cNvPr>
                <p:cNvSpPr/>
                <p:nvPr/>
              </p:nvSpPr>
              <p:spPr>
                <a:xfrm>
                  <a:off x="2717256" y="4907030"/>
                  <a:ext cx="1193261" cy="212678"/>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Rounded Corners 115">
                <a:extLst>
                  <a:ext uri="{FF2B5EF4-FFF2-40B4-BE49-F238E27FC236}">
                    <a16:creationId xmlns:a16="http://schemas.microsoft.com/office/drawing/2014/main" id="{6BD4A6FD-83F0-49CD-8E8E-E6EAD7DA4776}"/>
                  </a:ext>
                </a:extLst>
              </p:cNvPr>
              <p:cNvSpPr/>
              <p:nvPr/>
            </p:nvSpPr>
            <p:spPr>
              <a:xfrm>
                <a:off x="1788782" y="1492927"/>
                <a:ext cx="1752174" cy="2516221"/>
              </a:xfrm>
              <a:prstGeom prst="roundRect">
                <a:avLst>
                  <a:gd name="adj" fmla="val 4083"/>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a:extLst>
                <a:ext uri="{FF2B5EF4-FFF2-40B4-BE49-F238E27FC236}">
                  <a16:creationId xmlns:a16="http://schemas.microsoft.com/office/drawing/2014/main" id="{BB450216-2B27-40EF-BF38-3CF5D2D10BFC}"/>
                </a:ext>
              </a:extLst>
            </p:cNvPr>
            <p:cNvGrpSpPr/>
            <p:nvPr/>
          </p:nvGrpSpPr>
          <p:grpSpPr>
            <a:xfrm>
              <a:off x="1123068" y="3191821"/>
              <a:ext cx="900285" cy="1854947"/>
              <a:chOff x="1508932" y="924910"/>
              <a:chExt cx="2312894" cy="4765486"/>
            </a:xfrm>
          </p:grpSpPr>
          <p:sp>
            <p:nvSpPr>
              <p:cNvPr id="107" name="Rectangle: Rounded Corners 106">
                <a:extLst>
                  <a:ext uri="{FF2B5EF4-FFF2-40B4-BE49-F238E27FC236}">
                    <a16:creationId xmlns:a16="http://schemas.microsoft.com/office/drawing/2014/main" id="{52A9194F-DB4B-4130-85EF-3FAA96FF2918}"/>
                  </a:ext>
                </a:extLst>
              </p:cNvPr>
              <p:cNvSpPr/>
              <p:nvPr/>
            </p:nvSpPr>
            <p:spPr>
              <a:xfrm>
                <a:off x="1508932" y="924910"/>
                <a:ext cx="2312894" cy="3828744"/>
              </a:xfrm>
              <a:prstGeom prst="roundRect">
                <a:avLst>
                  <a:gd name="adj" fmla="val 27882"/>
                </a:avLst>
              </a:prstGeom>
              <a:solidFill>
                <a:schemeClr val="tx1">
                  <a:lumMod val="85000"/>
                </a:schemeClr>
              </a:solidFill>
              <a:ln>
                <a:noFill/>
              </a:ln>
              <a:scene3d>
                <a:camera prst="perspectiveRelaxedModerately" fov="0">
                  <a:rot lat="21000000" lon="0" rev="0"/>
                </a:camera>
                <a:lightRig rig="balanced" dir="t"/>
              </a:scene3d>
              <a:sp3d extrusionH="838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Rounded Corners 21">
                <a:extLst>
                  <a:ext uri="{FF2B5EF4-FFF2-40B4-BE49-F238E27FC236}">
                    <a16:creationId xmlns:a16="http://schemas.microsoft.com/office/drawing/2014/main" id="{E3674F0C-A026-4E68-95DD-FCCFAF86A397}"/>
                  </a:ext>
                </a:extLst>
              </p:cNvPr>
              <p:cNvSpPr/>
              <p:nvPr/>
            </p:nvSpPr>
            <p:spPr>
              <a:xfrm>
                <a:off x="1624667" y="1057854"/>
                <a:ext cx="2081423" cy="3445624"/>
              </a:xfrm>
              <a:custGeom>
                <a:avLst/>
                <a:gdLst>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580342 w 2081423"/>
                  <a:gd name="connsiteY6" fmla="*/ 3445569 h 3445569"/>
                  <a:gd name="connsiteX7" fmla="*/ 0 w 2081423"/>
                  <a:gd name="connsiteY7" fmla="*/ 2865227 h 3445569"/>
                  <a:gd name="connsiteX8" fmla="*/ 0 w 2081423"/>
                  <a:gd name="connsiteY8"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720947 w 2081423"/>
                  <a:gd name="connsiteY6" fmla="*/ 3443237 h 3445569"/>
                  <a:gd name="connsiteX7" fmla="*/ 580342 w 2081423"/>
                  <a:gd name="connsiteY7" fmla="*/ 3445569 h 3445569"/>
                  <a:gd name="connsiteX8" fmla="*/ 0 w 2081423"/>
                  <a:gd name="connsiteY8" fmla="*/ 2865227 h 3445569"/>
                  <a:gd name="connsiteX9" fmla="*/ 0 w 2081423"/>
                  <a:gd name="connsiteY9" fmla="*/ 580342 h 3445569"/>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720947 w 2081423"/>
                  <a:gd name="connsiteY7" fmla="*/ 3443237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577565 w 2081423"/>
                  <a:gd name="connsiteY7" fmla="*/ 3230869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577565 w 2081423"/>
                  <a:gd name="connsiteY7" fmla="*/ 3230869 h 3445569"/>
                  <a:gd name="connsiteX8" fmla="*/ 580342 w 2081423"/>
                  <a:gd name="connsiteY8" fmla="*/ 3445569 h 3445569"/>
                  <a:gd name="connsiteX9" fmla="*/ 0 w 2081423"/>
                  <a:gd name="connsiteY9" fmla="*/ 2865227 h 3445569"/>
                  <a:gd name="connsiteX10" fmla="*/ 0 w 2081423"/>
                  <a:gd name="connsiteY10"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12480 w 2081423"/>
                  <a:gd name="connsiteY7" fmla="*/ 3228931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3592 w 2081423"/>
                  <a:gd name="connsiteY7" fmla="*/ 3074727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319266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24"/>
                  <a:gd name="connsiteX1" fmla="*/ 580342 w 2081423"/>
                  <a:gd name="connsiteY1" fmla="*/ 0 h 3445624"/>
                  <a:gd name="connsiteX2" fmla="*/ 1501081 w 2081423"/>
                  <a:gd name="connsiteY2" fmla="*/ 0 h 3445624"/>
                  <a:gd name="connsiteX3" fmla="*/ 2081423 w 2081423"/>
                  <a:gd name="connsiteY3" fmla="*/ 580342 h 3445624"/>
                  <a:gd name="connsiteX4" fmla="*/ 2081423 w 2081423"/>
                  <a:gd name="connsiteY4" fmla="*/ 2865227 h 3445624"/>
                  <a:gd name="connsiteX5" fmla="*/ 1501081 w 2081423"/>
                  <a:gd name="connsiteY5" fmla="*/ 3445569 h 3445624"/>
                  <a:gd name="connsiteX6" fmla="*/ 1430647 w 2081423"/>
                  <a:gd name="connsiteY6" fmla="*/ 3303544 h 3445624"/>
                  <a:gd name="connsiteX7" fmla="*/ 1041646 w 2081423"/>
                  <a:gd name="connsiteY7" fmla="*/ 3121420 h 3445624"/>
                  <a:gd name="connsiteX8" fmla="*/ 662018 w 2081423"/>
                  <a:gd name="connsiteY8" fmla="*/ 3319266 h 3445624"/>
                  <a:gd name="connsiteX9" fmla="*/ 580342 w 2081423"/>
                  <a:gd name="connsiteY9" fmla="*/ 3445569 h 3445624"/>
                  <a:gd name="connsiteX10" fmla="*/ 0 w 2081423"/>
                  <a:gd name="connsiteY10" fmla="*/ 2865227 h 3445624"/>
                  <a:gd name="connsiteX11" fmla="*/ 0 w 2081423"/>
                  <a:gd name="connsiteY11" fmla="*/ 580342 h 344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1423" h="3445624">
                    <a:moveTo>
                      <a:pt x="0" y="580342"/>
                    </a:moveTo>
                    <a:cubicBezTo>
                      <a:pt x="0" y="259828"/>
                      <a:pt x="259828" y="0"/>
                      <a:pt x="580342" y="0"/>
                    </a:cubicBezTo>
                    <a:lnTo>
                      <a:pt x="1501081" y="0"/>
                    </a:lnTo>
                    <a:cubicBezTo>
                      <a:pt x="1821595" y="0"/>
                      <a:pt x="2081423" y="259828"/>
                      <a:pt x="2081423" y="580342"/>
                    </a:cubicBezTo>
                    <a:lnTo>
                      <a:pt x="2081423" y="2865227"/>
                    </a:lnTo>
                    <a:cubicBezTo>
                      <a:pt x="2081423" y="3185741"/>
                      <a:pt x="1821595" y="3445569"/>
                      <a:pt x="1501081" y="3445569"/>
                    </a:cubicBezTo>
                    <a:cubicBezTo>
                      <a:pt x="1450608" y="3448011"/>
                      <a:pt x="1454773" y="3369294"/>
                      <a:pt x="1430647" y="3303544"/>
                    </a:cubicBezTo>
                    <a:cubicBezTo>
                      <a:pt x="1402434" y="3206087"/>
                      <a:pt x="1288146" y="3120528"/>
                      <a:pt x="1041646" y="3121420"/>
                    </a:cubicBezTo>
                    <a:cubicBezTo>
                      <a:pt x="797028" y="3122066"/>
                      <a:pt x="693195" y="3250253"/>
                      <a:pt x="662018" y="3319266"/>
                    </a:cubicBezTo>
                    <a:cubicBezTo>
                      <a:pt x="641245" y="3395483"/>
                      <a:pt x="639859" y="3442195"/>
                      <a:pt x="580342" y="3445569"/>
                    </a:cubicBezTo>
                    <a:cubicBezTo>
                      <a:pt x="259828" y="3445569"/>
                      <a:pt x="0" y="3185741"/>
                      <a:pt x="0" y="2865227"/>
                    </a:cubicBezTo>
                    <a:lnTo>
                      <a:pt x="0" y="580342"/>
                    </a:lnTo>
                    <a:close/>
                  </a:path>
                </a:pathLst>
              </a:custGeom>
              <a:solidFill>
                <a:schemeClr val="bg1">
                  <a:lumMod val="85000"/>
                  <a:lumOff val="15000"/>
                </a:schemeClr>
              </a:solidFill>
              <a:ln>
                <a:noFill/>
              </a:ln>
              <a:scene3d>
                <a:camera prst="perspectiveRelaxedModerately" fov="0">
                  <a:rot lat="21000000" lon="0" rev="0"/>
                </a:camera>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9" name="Group 108">
                <a:extLst>
                  <a:ext uri="{FF2B5EF4-FFF2-40B4-BE49-F238E27FC236}">
                    <a16:creationId xmlns:a16="http://schemas.microsoft.com/office/drawing/2014/main" id="{B808CEDF-B6E0-4CEF-8A27-85571EF8B7D3}"/>
                  </a:ext>
                </a:extLst>
              </p:cNvPr>
              <p:cNvGrpSpPr/>
              <p:nvPr/>
            </p:nvGrpSpPr>
            <p:grpSpPr>
              <a:xfrm>
                <a:off x="2088200" y="4840846"/>
                <a:ext cx="1193262" cy="849550"/>
                <a:chOff x="2717256" y="4270158"/>
                <a:chExt cx="1193262" cy="849550"/>
              </a:xfrm>
            </p:grpSpPr>
            <p:sp>
              <p:nvSpPr>
                <p:cNvPr id="111" name="Cylinder 110">
                  <a:extLst>
                    <a:ext uri="{FF2B5EF4-FFF2-40B4-BE49-F238E27FC236}">
                      <a16:creationId xmlns:a16="http://schemas.microsoft.com/office/drawing/2014/main" id="{14B5E80E-CE7C-48F5-AAF7-34134F218421}"/>
                    </a:ext>
                  </a:extLst>
                </p:cNvPr>
                <p:cNvSpPr/>
                <p:nvPr/>
              </p:nvSpPr>
              <p:spPr>
                <a:xfrm rot="10800000">
                  <a:off x="2717258" y="4270158"/>
                  <a:ext cx="1193260" cy="849549"/>
                </a:xfrm>
                <a:prstGeom prst="can">
                  <a:avLst/>
                </a:prstGeom>
                <a:gradFill>
                  <a:gsLst>
                    <a:gs pos="100000">
                      <a:srgbClr val="B3B3B3"/>
                    </a:gs>
                    <a:gs pos="54000">
                      <a:srgbClr val="9E9E9E"/>
                    </a:gs>
                    <a:gs pos="0">
                      <a:srgbClr val="6D6D6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DAC395B7-F1B7-4BC8-B77C-CEB11E972F98}"/>
                    </a:ext>
                  </a:extLst>
                </p:cNvPr>
                <p:cNvSpPr/>
                <p:nvPr/>
              </p:nvSpPr>
              <p:spPr>
                <a:xfrm>
                  <a:off x="2717256" y="4907030"/>
                  <a:ext cx="1193261" cy="212678"/>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0" name="Rectangle: Rounded Corners 109">
                <a:extLst>
                  <a:ext uri="{FF2B5EF4-FFF2-40B4-BE49-F238E27FC236}">
                    <a16:creationId xmlns:a16="http://schemas.microsoft.com/office/drawing/2014/main" id="{FD269A70-17B1-4681-AF16-8A925842CFEB}"/>
                  </a:ext>
                </a:extLst>
              </p:cNvPr>
              <p:cNvSpPr/>
              <p:nvPr/>
            </p:nvSpPr>
            <p:spPr>
              <a:xfrm>
                <a:off x="1788782" y="1492927"/>
                <a:ext cx="1752174" cy="2516221"/>
              </a:xfrm>
              <a:prstGeom prst="roundRect">
                <a:avLst>
                  <a:gd name="adj" fmla="val 4083"/>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5" name="Rectangle 104">
              <a:extLst>
                <a:ext uri="{FF2B5EF4-FFF2-40B4-BE49-F238E27FC236}">
                  <a16:creationId xmlns:a16="http://schemas.microsoft.com/office/drawing/2014/main" id="{3D1A0686-940C-43EE-A378-A255B31E7FB6}"/>
                </a:ext>
              </a:extLst>
            </p:cNvPr>
            <p:cNvSpPr/>
            <p:nvPr/>
          </p:nvSpPr>
          <p:spPr>
            <a:xfrm>
              <a:off x="1252621" y="4988823"/>
              <a:ext cx="671095" cy="11791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640E79CD-A64D-4047-B148-27ACC4B00AD5}"/>
                </a:ext>
              </a:extLst>
            </p:cNvPr>
            <p:cNvSpPr/>
            <p:nvPr/>
          </p:nvSpPr>
          <p:spPr>
            <a:xfrm>
              <a:off x="2422713" y="4988822"/>
              <a:ext cx="671095" cy="11791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0" name="Group 99">
            <a:extLst>
              <a:ext uri="{FF2B5EF4-FFF2-40B4-BE49-F238E27FC236}">
                <a16:creationId xmlns:a16="http://schemas.microsoft.com/office/drawing/2014/main" id="{4194394E-E140-45F7-B029-E7693679BB73}"/>
              </a:ext>
            </a:extLst>
          </p:cNvPr>
          <p:cNvGrpSpPr/>
          <p:nvPr/>
        </p:nvGrpSpPr>
        <p:grpSpPr>
          <a:xfrm>
            <a:off x="856034" y="3710495"/>
            <a:ext cx="2730230" cy="2158141"/>
            <a:chOff x="856034" y="3191821"/>
            <a:chExt cx="2730230" cy="2158141"/>
          </a:xfrm>
        </p:grpSpPr>
        <p:grpSp>
          <p:nvGrpSpPr>
            <p:cNvPr id="99" name="Group 98">
              <a:extLst>
                <a:ext uri="{FF2B5EF4-FFF2-40B4-BE49-F238E27FC236}">
                  <a16:creationId xmlns:a16="http://schemas.microsoft.com/office/drawing/2014/main" id="{78BF797B-661B-4100-B5C0-C2446A868D3F}"/>
                </a:ext>
              </a:extLst>
            </p:cNvPr>
            <p:cNvGrpSpPr/>
            <p:nvPr/>
          </p:nvGrpSpPr>
          <p:grpSpPr>
            <a:xfrm>
              <a:off x="856034" y="4535727"/>
              <a:ext cx="2730230" cy="814235"/>
              <a:chOff x="856034" y="4539737"/>
              <a:chExt cx="2730230" cy="814235"/>
            </a:xfrm>
          </p:grpSpPr>
          <p:sp>
            <p:nvSpPr>
              <p:cNvPr id="46" name="Rectangle 45">
                <a:extLst>
                  <a:ext uri="{FF2B5EF4-FFF2-40B4-BE49-F238E27FC236}">
                    <a16:creationId xmlns:a16="http://schemas.microsoft.com/office/drawing/2014/main" id="{A3EB3775-C483-4F99-A8E3-913CFC9E48E6}"/>
                  </a:ext>
                </a:extLst>
              </p:cNvPr>
              <p:cNvSpPr/>
              <p:nvPr/>
            </p:nvSpPr>
            <p:spPr>
              <a:xfrm>
                <a:off x="856034" y="4548213"/>
                <a:ext cx="2730230" cy="805759"/>
              </a:xfrm>
              <a:prstGeom prst="rect">
                <a:avLst/>
              </a:prstGeom>
              <a:gradFill>
                <a:gsLst>
                  <a:gs pos="87400">
                    <a:srgbClr val="737373"/>
                  </a:gs>
                  <a:gs pos="0">
                    <a:srgbClr val="9E9E9E"/>
                  </a:gs>
                  <a:gs pos="100000">
                    <a:schemeClr val="bg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4" name="Group 93">
                <a:extLst>
                  <a:ext uri="{FF2B5EF4-FFF2-40B4-BE49-F238E27FC236}">
                    <a16:creationId xmlns:a16="http://schemas.microsoft.com/office/drawing/2014/main" id="{93E208EB-8993-44C9-B3CE-6E8EBE5DA140}"/>
                  </a:ext>
                </a:extLst>
              </p:cNvPr>
              <p:cNvGrpSpPr/>
              <p:nvPr/>
            </p:nvGrpSpPr>
            <p:grpSpPr>
              <a:xfrm>
                <a:off x="2358955" y="4539737"/>
                <a:ext cx="817124" cy="629780"/>
                <a:chOff x="3904613" y="2632850"/>
                <a:chExt cx="817124" cy="629780"/>
              </a:xfrm>
            </p:grpSpPr>
            <p:sp>
              <p:nvSpPr>
                <p:cNvPr id="95" name="Rectangle 94">
                  <a:extLst>
                    <a:ext uri="{FF2B5EF4-FFF2-40B4-BE49-F238E27FC236}">
                      <a16:creationId xmlns:a16="http://schemas.microsoft.com/office/drawing/2014/main" id="{C7AE94F7-AD04-46A9-A189-85D0D8AC7E3D}"/>
                    </a:ext>
                  </a:extLst>
                </p:cNvPr>
                <p:cNvSpPr/>
                <p:nvPr/>
              </p:nvSpPr>
              <p:spPr>
                <a:xfrm>
                  <a:off x="3904613" y="2632850"/>
                  <a:ext cx="817124" cy="62978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4A2F4B5-AB52-404E-B01C-F15450CD2D6D}"/>
                    </a:ext>
                  </a:extLst>
                </p:cNvPr>
                <p:cNvSpPr/>
                <p:nvPr/>
              </p:nvSpPr>
              <p:spPr>
                <a:xfrm>
                  <a:off x="4005619" y="2641326"/>
                  <a:ext cx="596600" cy="4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3" name="Group 92">
                <a:extLst>
                  <a:ext uri="{FF2B5EF4-FFF2-40B4-BE49-F238E27FC236}">
                    <a16:creationId xmlns:a16="http://schemas.microsoft.com/office/drawing/2014/main" id="{9BAB1B7D-B33F-4422-A9D7-7B72DF8FFB01}"/>
                  </a:ext>
                </a:extLst>
              </p:cNvPr>
              <p:cNvGrpSpPr/>
              <p:nvPr/>
            </p:nvGrpSpPr>
            <p:grpSpPr>
              <a:xfrm>
                <a:off x="1185190" y="4539737"/>
                <a:ext cx="817124" cy="629780"/>
                <a:chOff x="3904613" y="2632850"/>
                <a:chExt cx="817124" cy="629780"/>
              </a:xfrm>
            </p:grpSpPr>
            <p:sp>
              <p:nvSpPr>
                <p:cNvPr id="47" name="Rectangle 46">
                  <a:extLst>
                    <a:ext uri="{FF2B5EF4-FFF2-40B4-BE49-F238E27FC236}">
                      <a16:creationId xmlns:a16="http://schemas.microsoft.com/office/drawing/2014/main" id="{EBB9548A-2597-4DE1-9FD9-82A7DC20A793}"/>
                    </a:ext>
                  </a:extLst>
                </p:cNvPr>
                <p:cNvSpPr/>
                <p:nvPr/>
              </p:nvSpPr>
              <p:spPr>
                <a:xfrm>
                  <a:off x="3904613" y="2632850"/>
                  <a:ext cx="817124" cy="62978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2091B6AB-C5B5-455D-8683-8F1837ED96BE}"/>
                    </a:ext>
                  </a:extLst>
                </p:cNvPr>
                <p:cNvSpPr/>
                <p:nvPr/>
              </p:nvSpPr>
              <p:spPr>
                <a:xfrm>
                  <a:off x="4005619" y="2641326"/>
                  <a:ext cx="596600" cy="4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78" name="Group 77">
              <a:extLst>
                <a:ext uri="{FF2B5EF4-FFF2-40B4-BE49-F238E27FC236}">
                  <a16:creationId xmlns:a16="http://schemas.microsoft.com/office/drawing/2014/main" id="{76AB3B15-9CD1-4366-BF0D-2E715DF316EF}"/>
                </a:ext>
              </a:extLst>
            </p:cNvPr>
            <p:cNvGrpSpPr/>
            <p:nvPr/>
          </p:nvGrpSpPr>
          <p:grpSpPr>
            <a:xfrm>
              <a:off x="2300857" y="3191821"/>
              <a:ext cx="900285" cy="1854947"/>
              <a:chOff x="1508932" y="924910"/>
              <a:chExt cx="2312894" cy="4765486"/>
            </a:xfrm>
          </p:grpSpPr>
          <p:sp>
            <p:nvSpPr>
              <p:cNvPr id="79" name="Rectangle: Rounded Corners 78">
                <a:extLst>
                  <a:ext uri="{FF2B5EF4-FFF2-40B4-BE49-F238E27FC236}">
                    <a16:creationId xmlns:a16="http://schemas.microsoft.com/office/drawing/2014/main" id="{98556A2E-F7CF-41BF-A625-13ED6462C37B}"/>
                  </a:ext>
                </a:extLst>
              </p:cNvPr>
              <p:cNvSpPr/>
              <p:nvPr/>
            </p:nvSpPr>
            <p:spPr>
              <a:xfrm>
                <a:off x="1508932" y="924910"/>
                <a:ext cx="2312894" cy="3828744"/>
              </a:xfrm>
              <a:prstGeom prst="roundRect">
                <a:avLst>
                  <a:gd name="adj" fmla="val 27882"/>
                </a:avLst>
              </a:prstGeom>
              <a:solidFill>
                <a:schemeClr val="tx1">
                  <a:lumMod val="85000"/>
                </a:schemeClr>
              </a:solidFill>
              <a:ln>
                <a:noFill/>
              </a:ln>
              <a:scene3d>
                <a:camera prst="perspectiveRelaxedModerately" fov="0">
                  <a:rot lat="21000000" lon="0" rev="0"/>
                </a:camera>
                <a:lightRig rig="balanced" dir="t"/>
              </a:scene3d>
              <a:sp3d extrusionH="838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Rounded Corners 21">
                <a:extLst>
                  <a:ext uri="{FF2B5EF4-FFF2-40B4-BE49-F238E27FC236}">
                    <a16:creationId xmlns:a16="http://schemas.microsoft.com/office/drawing/2014/main" id="{232CAB3A-AD4D-47C2-9A38-7515CA9B2495}"/>
                  </a:ext>
                </a:extLst>
              </p:cNvPr>
              <p:cNvSpPr/>
              <p:nvPr/>
            </p:nvSpPr>
            <p:spPr>
              <a:xfrm>
                <a:off x="1624667" y="1057854"/>
                <a:ext cx="2081423" cy="3445624"/>
              </a:xfrm>
              <a:custGeom>
                <a:avLst/>
                <a:gdLst>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580342 w 2081423"/>
                  <a:gd name="connsiteY6" fmla="*/ 3445569 h 3445569"/>
                  <a:gd name="connsiteX7" fmla="*/ 0 w 2081423"/>
                  <a:gd name="connsiteY7" fmla="*/ 2865227 h 3445569"/>
                  <a:gd name="connsiteX8" fmla="*/ 0 w 2081423"/>
                  <a:gd name="connsiteY8"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720947 w 2081423"/>
                  <a:gd name="connsiteY6" fmla="*/ 3443237 h 3445569"/>
                  <a:gd name="connsiteX7" fmla="*/ 580342 w 2081423"/>
                  <a:gd name="connsiteY7" fmla="*/ 3445569 h 3445569"/>
                  <a:gd name="connsiteX8" fmla="*/ 0 w 2081423"/>
                  <a:gd name="connsiteY8" fmla="*/ 2865227 h 3445569"/>
                  <a:gd name="connsiteX9" fmla="*/ 0 w 2081423"/>
                  <a:gd name="connsiteY9" fmla="*/ 580342 h 3445569"/>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720947 w 2081423"/>
                  <a:gd name="connsiteY7" fmla="*/ 3443237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577565 w 2081423"/>
                  <a:gd name="connsiteY7" fmla="*/ 3230869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577565 w 2081423"/>
                  <a:gd name="connsiteY7" fmla="*/ 3230869 h 3445569"/>
                  <a:gd name="connsiteX8" fmla="*/ 580342 w 2081423"/>
                  <a:gd name="connsiteY8" fmla="*/ 3445569 h 3445569"/>
                  <a:gd name="connsiteX9" fmla="*/ 0 w 2081423"/>
                  <a:gd name="connsiteY9" fmla="*/ 2865227 h 3445569"/>
                  <a:gd name="connsiteX10" fmla="*/ 0 w 2081423"/>
                  <a:gd name="connsiteY10"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12480 w 2081423"/>
                  <a:gd name="connsiteY7" fmla="*/ 3228931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3592 w 2081423"/>
                  <a:gd name="connsiteY7" fmla="*/ 3074727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319266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24"/>
                  <a:gd name="connsiteX1" fmla="*/ 580342 w 2081423"/>
                  <a:gd name="connsiteY1" fmla="*/ 0 h 3445624"/>
                  <a:gd name="connsiteX2" fmla="*/ 1501081 w 2081423"/>
                  <a:gd name="connsiteY2" fmla="*/ 0 h 3445624"/>
                  <a:gd name="connsiteX3" fmla="*/ 2081423 w 2081423"/>
                  <a:gd name="connsiteY3" fmla="*/ 580342 h 3445624"/>
                  <a:gd name="connsiteX4" fmla="*/ 2081423 w 2081423"/>
                  <a:gd name="connsiteY4" fmla="*/ 2865227 h 3445624"/>
                  <a:gd name="connsiteX5" fmla="*/ 1501081 w 2081423"/>
                  <a:gd name="connsiteY5" fmla="*/ 3445569 h 3445624"/>
                  <a:gd name="connsiteX6" fmla="*/ 1430647 w 2081423"/>
                  <a:gd name="connsiteY6" fmla="*/ 3303544 h 3445624"/>
                  <a:gd name="connsiteX7" fmla="*/ 1041646 w 2081423"/>
                  <a:gd name="connsiteY7" fmla="*/ 3121420 h 3445624"/>
                  <a:gd name="connsiteX8" fmla="*/ 662018 w 2081423"/>
                  <a:gd name="connsiteY8" fmla="*/ 3319266 h 3445624"/>
                  <a:gd name="connsiteX9" fmla="*/ 580342 w 2081423"/>
                  <a:gd name="connsiteY9" fmla="*/ 3445569 h 3445624"/>
                  <a:gd name="connsiteX10" fmla="*/ 0 w 2081423"/>
                  <a:gd name="connsiteY10" fmla="*/ 2865227 h 3445624"/>
                  <a:gd name="connsiteX11" fmla="*/ 0 w 2081423"/>
                  <a:gd name="connsiteY11" fmla="*/ 580342 h 344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1423" h="3445624">
                    <a:moveTo>
                      <a:pt x="0" y="580342"/>
                    </a:moveTo>
                    <a:cubicBezTo>
                      <a:pt x="0" y="259828"/>
                      <a:pt x="259828" y="0"/>
                      <a:pt x="580342" y="0"/>
                    </a:cubicBezTo>
                    <a:lnTo>
                      <a:pt x="1501081" y="0"/>
                    </a:lnTo>
                    <a:cubicBezTo>
                      <a:pt x="1821595" y="0"/>
                      <a:pt x="2081423" y="259828"/>
                      <a:pt x="2081423" y="580342"/>
                    </a:cubicBezTo>
                    <a:lnTo>
                      <a:pt x="2081423" y="2865227"/>
                    </a:lnTo>
                    <a:cubicBezTo>
                      <a:pt x="2081423" y="3185741"/>
                      <a:pt x="1821595" y="3445569"/>
                      <a:pt x="1501081" y="3445569"/>
                    </a:cubicBezTo>
                    <a:cubicBezTo>
                      <a:pt x="1450608" y="3448011"/>
                      <a:pt x="1454773" y="3369294"/>
                      <a:pt x="1430647" y="3303544"/>
                    </a:cubicBezTo>
                    <a:cubicBezTo>
                      <a:pt x="1402434" y="3206087"/>
                      <a:pt x="1288146" y="3120528"/>
                      <a:pt x="1041646" y="3121420"/>
                    </a:cubicBezTo>
                    <a:cubicBezTo>
                      <a:pt x="797028" y="3122066"/>
                      <a:pt x="693195" y="3250253"/>
                      <a:pt x="662018" y="3319266"/>
                    </a:cubicBezTo>
                    <a:cubicBezTo>
                      <a:pt x="641245" y="3395483"/>
                      <a:pt x="639859" y="3442195"/>
                      <a:pt x="580342" y="3445569"/>
                    </a:cubicBezTo>
                    <a:cubicBezTo>
                      <a:pt x="259828" y="3445569"/>
                      <a:pt x="0" y="3185741"/>
                      <a:pt x="0" y="2865227"/>
                    </a:cubicBezTo>
                    <a:lnTo>
                      <a:pt x="0" y="580342"/>
                    </a:lnTo>
                    <a:close/>
                  </a:path>
                </a:pathLst>
              </a:custGeom>
              <a:solidFill>
                <a:schemeClr val="bg1">
                  <a:lumMod val="85000"/>
                  <a:lumOff val="15000"/>
                </a:schemeClr>
              </a:solidFill>
              <a:ln>
                <a:noFill/>
              </a:ln>
              <a:scene3d>
                <a:camera prst="perspectiveRelaxedModerately" fov="0">
                  <a:rot lat="21000000" lon="0" rev="0"/>
                </a:camera>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1" name="Group 80">
                <a:extLst>
                  <a:ext uri="{FF2B5EF4-FFF2-40B4-BE49-F238E27FC236}">
                    <a16:creationId xmlns:a16="http://schemas.microsoft.com/office/drawing/2014/main" id="{12A20448-63E3-4CA7-8C52-1AFD460377CC}"/>
                  </a:ext>
                </a:extLst>
              </p:cNvPr>
              <p:cNvGrpSpPr/>
              <p:nvPr/>
            </p:nvGrpSpPr>
            <p:grpSpPr>
              <a:xfrm>
                <a:off x="2088200" y="4840846"/>
                <a:ext cx="1193262" cy="849550"/>
                <a:chOff x="2717256" y="4270158"/>
                <a:chExt cx="1193262" cy="849550"/>
              </a:xfrm>
            </p:grpSpPr>
            <p:sp>
              <p:nvSpPr>
                <p:cNvPr id="83" name="Cylinder 82">
                  <a:extLst>
                    <a:ext uri="{FF2B5EF4-FFF2-40B4-BE49-F238E27FC236}">
                      <a16:creationId xmlns:a16="http://schemas.microsoft.com/office/drawing/2014/main" id="{BFFFD14F-9EAF-4936-9528-3D1C0887E1C9}"/>
                    </a:ext>
                  </a:extLst>
                </p:cNvPr>
                <p:cNvSpPr/>
                <p:nvPr/>
              </p:nvSpPr>
              <p:spPr>
                <a:xfrm rot="10800000">
                  <a:off x="2717258" y="4270158"/>
                  <a:ext cx="1193260" cy="849549"/>
                </a:xfrm>
                <a:prstGeom prst="can">
                  <a:avLst/>
                </a:prstGeom>
                <a:gradFill>
                  <a:gsLst>
                    <a:gs pos="100000">
                      <a:srgbClr val="B3B3B3"/>
                    </a:gs>
                    <a:gs pos="54000">
                      <a:srgbClr val="9E9E9E"/>
                    </a:gs>
                    <a:gs pos="0">
                      <a:srgbClr val="6D6D6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E40E0275-D710-476A-BB5E-6090B626DBB0}"/>
                    </a:ext>
                  </a:extLst>
                </p:cNvPr>
                <p:cNvSpPr/>
                <p:nvPr/>
              </p:nvSpPr>
              <p:spPr>
                <a:xfrm>
                  <a:off x="2717256" y="4907030"/>
                  <a:ext cx="1193261" cy="212678"/>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2" name="Rectangle: Rounded Corners 81">
                <a:extLst>
                  <a:ext uri="{FF2B5EF4-FFF2-40B4-BE49-F238E27FC236}">
                    <a16:creationId xmlns:a16="http://schemas.microsoft.com/office/drawing/2014/main" id="{5EB40061-E18E-4097-B0BA-41EA6BFF5856}"/>
                  </a:ext>
                </a:extLst>
              </p:cNvPr>
              <p:cNvSpPr/>
              <p:nvPr/>
            </p:nvSpPr>
            <p:spPr>
              <a:xfrm>
                <a:off x="1788782" y="1492927"/>
                <a:ext cx="1752174" cy="2516221"/>
              </a:xfrm>
              <a:prstGeom prst="roundRect">
                <a:avLst>
                  <a:gd name="adj" fmla="val 4083"/>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a:extLst>
                <a:ext uri="{FF2B5EF4-FFF2-40B4-BE49-F238E27FC236}">
                  <a16:creationId xmlns:a16="http://schemas.microsoft.com/office/drawing/2014/main" id="{27F83075-2477-4D57-9889-8B59DB8F96A4}"/>
                </a:ext>
              </a:extLst>
            </p:cNvPr>
            <p:cNvGrpSpPr/>
            <p:nvPr/>
          </p:nvGrpSpPr>
          <p:grpSpPr>
            <a:xfrm>
              <a:off x="1123068" y="3191821"/>
              <a:ext cx="900285" cy="1854947"/>
              <a:chOff x="1508932" y="924910"/>
              <a:chExt cx="2312894" cy="4765486"/>
            </a:xfrm>
          </p:grpSpPr>
          <p:sp>
            <p:nvSpPr>
              <p:cNvPr id="86" name="Rectangle: Rounded Corners 85">
                <a:extLst>
                  <a:ext uri="{FF2B5EF4-FFF2-40B4-BE49-F238E27FC236}">
                    <a16:creationId xmlns:a16="http://schemas.microsoft.com/office/drawing/2014/main" id="{F4017E76-484A-4D8B-AB73-5B4BD9F4EFCA}"/>
                  </a:ext>
                </a:extLst>
              </p:cNvPr>
              <p:cNvSpPr/>
              <p:nvPr/>
            </p:nvSpPr>
            <p:spPr>
              <a:xfrm>
                <a:off x="1508932" y="924910"/>
                <a:ext cx="2312894" cy="3828744"/>
              </a:xfrm>
              <a:prstGeom prst="roundRect">
                <a:avLst>
                  <a:gd name="adj" fmla="val 27882"/>
                </a:avLst>
              </a:prstGeom>
              <a:solidFill>
                <a:schemeClr val="tx1">
                  <a:lumMod val="85000"/>
                </a:schemeClr>
              </a:solidFill>
              <a:ln>
                <a:noFill/>
              </a:ln>
              <a:scene3d>
                <a:camera prst="perspectiveRelaxedModerately" fov="0">
                  <a:rot lat="21000000" lon="0" rev="0"/>
                </a:camera>
                <a:lightRig rig="balanced" dir="t"/>
              </a:scene3d>
              <a:sp3d extrusionH="838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Rounded Corners 21">
                <a:extLst>
                  <a:ext uri="{FF2B5EF4-FFF2-40B4-BE49-F238E27FC236}">
                    <a16:creationId xmlns:a16="http://schemas.microsoft.com/office/drawing/2014/main" id="{DDF6CCDB-A613-415D-9B2A-071AC62E34D5}"/>
                  </a:ext>
                </a:extLst>
              </p:cNvPr>
              <p:cNvSpPr/>
              <p:nvPr/>
            </p:nvSpPr>
            <p:spPr>
              <a:xfrm>
                <a:off x="1624667" y="1057854"/>
                <a:ext cx="2081423" cy="3445624"/>
              </a:xfrm>
              <a:custGeom>
                <a:avLst/>
                <a:gdLst>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580342 w 2081423"/>
                  <a:gd name="connsiteY6" fmla="*/ 3445569 h 3445569"/>
                  <a:gd name="connsiteX7" fmla="*/ 0 w 2081423"/>
                  <a:gd name="connsiteY7" fmla="*/ 2865227 h 3445569"/>
                  <a:gd name="connsiteX8" fmla="*/ 0 w 2081423"/>
                  <a:gd name="connsiteY8"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720947 w 2081423"/>
                  <a:gd name="connsiteY6" fmla="*/ 3443237 h 3445569"/>
                  <a:gd name="connsiteX7" fmla="*/ 580342 w 2081423"/>
                  <a:gd name="connsiteY7" fmla="*/ 3445569 h 3445569"/>
                  <a:gd name="connsiteX8" fmla="*/ 0 w 2081423"/>
                  <a:gd name="connsiteY8" fmla="*/ 2865227 h 3445569"/>
                  <a:gd name="connsiteX9" fmla="*/ 0 w 2081423"/>
                  <a:gd name="connsiteY9" fmla="*/ 580342 h 3445569"/>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720947 w 2081423"/>
                  <a:gd name="connsiteY7" fmla="*/ 3443237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577565 w 2081423"/>
                  <a:gd name="connsiteY7" fmla="*/ 3230869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577565 w 2081423"/>
                  <a:gd name="connsiteY7" fmla="*/ 3230869 h 3445569"/>
                  <a:gd name="connsiteX8" fmla="*/ 580342 w 2081423"/>
                  <a:gd name="connsiteY8" fmla="*/ 3445569 h 3445569"/>
                  <a:gd name="connsiteX9" fmla="*/ 0 w 2081423"/>
                  <a:gd name="connsiteY9" fmla="*/ 2865227 h 3445569"/>
                  <a:gd name="connsiteX10" fmla="*/ 0 w 2081423"/>
                  <a:gd name="connsiteY10"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12480 w 2081423"/>
                  <a:gd name="connsiteY7" fmla="*/ 3228931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3592 w 2081423"/>
                  <a:gd name="connsiteY7" fmla="*/ 3074727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319266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24"/>
                  <a:gd name="connsiteX1" fmla="*/ 580342 w 2081423"/>
                  <a:gd name="connsiteY1" fmla="*/ 0 h 3445624"/>
                  <a:gd name="connsiteX2" fmla="*/ 1501081 w 2081423"/>
                  <a:gd name="connsiteY2" fmla="*/ 0 h 3445624"/>
                  <a:gd name="connsiteX3" fmla="*/ 2081423 w 2081423"/>
                  <a:gd name="connsiteY3" fmla="*/ 580342 h 3445624"/>
                  <a:gd name="connsiteX4" fmla="*/ 2081423 w 2081423"/>
                  <a:gd name="connsiteY4" fmla="*/ 2865227 h 3445624"/>
                  <a:gd name="connsiteX5" fmla="*/ 1501081 w 2081423"/>
                  <a:gd name="connsiteY5" fmla="*/ 3445569 h 3445624"/>
                  <a:gd name="connsiteX6" fmla="*/ 1430647 w 2081423"/>
                  <a:gd name="connsiteY6" fmla="*/ 3303544 h 3445624"/>
                  <a:gd name="connsiteX7" fmla="*/ 1041646 w 2081423"/>
                  <a:gd name="connsiteY7" fmla="*/ 3121420 h 3445624"/>
                  <a:gd name="connsiteX8" fmla="*/ 662018 w 2081423"/>
                  <a:gd name="connsiteY8" fmla="*/ 3319266 h 3445624"/>
                  <a:gd name="connsiteX9" fmla="*/ 580342 w 2081423"/>
                  <a:gd name="connsiteY9" fmla="*/ 3445569 h 3445624"/>
                  <a:gd name="connsiteX10" fmla="*/ 0 w 2081423"/>
                  <a:gd name="connsiteY10" fmla="*/ 2865227 h 3445624"/>
                  <a:gd name="connsiteX11" fmla="*/ 0 w 2081423"/>
                  <a:gd name="connsiteY11" fmla="*/ 580342 h 344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1423" h="3445624">
                    <a:moveTo>
                      <a:pt x="0" y="580342"/>
                    </a:moveTo>
                    <a:cubicBezTo>
                      <a:pt x="0" y="259828"/>
                      <a:pt x="259828" y="0"/>
                      <a:pt x="580342" y="0"/>
                    </a:cubicBezTo>
                    <a:lnTo>
                      <a:pt x="1501081" y="0"/>
                    </a:lnTo>
                    <a:cubicBezTo>
                      <a:pt x="1821595" y="0"/>
                      <a:pt x="2081423" y="259828"/>
                      <a:pt x="2081423" y="580342"/>
                    </a:cubicBezTo>
                    <a:lnTo>
                      <a:pt x="2081423" y="2865227"/>
                    </a:lnTo>
                    <a:cubicBezTo>
                      <a:pt x="2081423" y="3185741"/>
                      <a:pt x="1821595" y="3445569"/>
                      <a:pt x="1501081" y="3445569"/>
                    </a:cubicBezTo>
                    <a:cubicBezTo>
                      <a:pt x="1450608" y="3448011"/>
                      <a:pt x="1454773" y="3369294"/>
                      <a:pt x="1430647" y="3303544"/>
                    </a:cubicBezTo>
                    <a:cubicBezTo>
                      <a:pt x="1402434" y="3206087"/>
                      <a:pt x="1288146" y="3120528"/>
                      <a:pt x="1041646" y="3121420"/>
                    </a:cubicBezTo>
                    <a:cubicBezTo>
                      <a:pt x="797028" y="3122066"/>
                      <a:pt x="693195" y="3250253"/>
                      <a:pt x="662018" y="3319266"/>
                    </a:cubicBezTo>
                    <a:cubicBezTo>
                      <a:pt x="641245" y="3395483"/>
                      <a:pt x="639859" y="3442195"/>
                      <a:pt x="580342" y="3445569"/>
                    </a:cubicBezTo>
                    <a:cubicBezTo>
                      <a:pt x="259828" y="3445569"/>
                      <a:pt x="0" y="3185741"/>
                      <a:pt x="0" y="2865227"/>
                    </a:cubicBezTo>
                    <a:lnTo>
                      <a:pt x="0" y="580342"/>
                    </a:lnTo>
                    <a:close/>
                  </a:path>
                </a:pathLst>
              </a:custGeom>
              <a:solidFill>
                <a:schemeClr val="bg1">
                  <a:lumMod val="85000"/>
                  <a:lumOff val="15000"/>
                </a:schemeClr>
              </a:solidFill>
              <a:ln>
                <a:noFill/>
              </a:ln>
              <a:scene3d>
                <a:camera prst="perspectiveRelaxedModerately" fov="0">
                  <a:rot lat="21000000" lon="0" rev="0"/>
                </a:camera>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8" name="Group 87">
                <a:extLst>
                  <a:ext uri="{FF2B5EF4-FFF2-40B4-BE49-F238E27FC236}">
                    <a16:creationId xmlns:a16="http://schemas.microsoft.com/office/drawing/2014/main" id="{E7E756EE-ABAC-49E3-BE4C-54C034A4A242}"/>
                  </a:ext>
                </a:extLst>
              </p:cNvPr>
              <p:cNvGrpSpPr/>
              <p:nvPr/>
            </p:nvGrpSpPr>
            <p:grpSpPr>
              <a:xfrm>
                <a:off x="2088200" y="4840846"/>
                <a:ext cx="1193262" cy="849550"/>
                <a:chOff x="2717256" y="4270158"/>
                <a:chExt cx="1193262" cy="849550"/>
              </a:xfrm>
            </p:grpSpPr>
            <p:sp>
              <p:nvSpPr>
                <p:cNvPr id="90" name="Cylinder 89">
                  <a:extLst>
                    <a:ext uri="{FF2B5EF4-FFF2-40B4-BE49-F238E27FC236}">
                      <a16:creationId xmlns:a16="http://schemas.microsoft.com/office/drawing/2014/main" id="{1FA0DD97-4528-4794-B113-9199CF94AC6D}"/>
                    </a:ext>
                  </a:extLst>
                </p:cNvPr>
                <p:cNvSpPr/>
                <p:nvPr/>
              </p:nvSpPr>
              <p:spPr>
                <a:xfrm rot="10800000">
                  <a:off x="2717258" y="4270158"/>
                  <a:ext cx="1193260" cy="849549"/>
                </a:xfrm>
                <a:prstGeom prst="can">
                  <a:avLst/>
                </a:prstGeom>
                <a:gradFill>
                  <a:gsLst>
                    <a:gs pos="100000">
                      <a:srgbClr val="B3B3B3"/>
                    </a:gs>
                    <a:gs pos="54000">
                      <a:srgbClr val="9E9E9E"/>
                    </a:gs>
                    <a:gs pos="0">
                      <a:srgbClr val="6D6D6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7949336A-C0F2-4771-8F14-AC6404A0DFEE}"/>
                    </a:ext>
                  </a:extLst>
                </p:cNvPr>
                <p:cNvSpPr/>
                <p:nvPr/>
              </p:nvSpPr>
              <p:spPr>
                <a:xfrm>
                  <a:off x="2717256" y="4907030"/>
                  <a:ext cx="1193261" cy="212678"/>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9" name="Rectangle: Rounded Corners 88">
                <a:extLst>
                  <a:ext uri="{FF2B5EF4-FFF2-40B4-BE49-F238E27FC236}">
                    <a16:creationId xmlns:a16="http://schemas.microsoft.com/office/drawing/2014/main" id="{38B03CBA-A959-48C6-8072-59222D8651DF}"/>
                  </a:ext>
                </a:extLst>
              </p:cNvPr>
              <p:cNvSpPr/>
              <p:nvPr/>
            </p:nvSpPr>
            <p:spPr>
              <a:xfrm>
                <a:off x="1788782" y="1492927"/>
                <a:ext cx="1752174" cy="2516221"/>
              </a:xfrm>
              <a:prstGeom prst="roundRect">
                <a:avLst>
                  <a:gd name="adj" fmla="val 4083"/>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7" name="Rectangle 96">
              <a:extLst>
                <a:ext uri="{FF2B5EF4-FFF2-40B4-BE49-F238E27FC236}">
                  <a16:creationId xmlns:a16="http://schemas.microsoft.com/office/drawing/2014/main" id="{EEC9D385-5357-4552-9AAD-BDA3C311F8E4}"/>
                </a:ext>
              </a:extLst>
            </p:cNvPr>
            <p:cNvSpPr/>
            <p:nvPr/>
          </p:nvSpPr>
          <p:spPr>
            <a:xfrm>
              <a:off x="1252621" y="4988823"/>
              <a:ext cx="671095" cy="11791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98E6747F-2D9A-4C6D-A698-DA450A3636D3}"/>
                </a:ext>
              </a:extLst>
            </p:cNvPr>
            <p:cNvSpPr/>
            <p:nvPr/>
          </p:nvSpPr>
          <p:spPr>
            <a:xfrm>
              <a:off x="2422713" y="4988822"/>
              <a:ext cx="671095" cy="11791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27" name="Group 1026">
            <a:extLst>
              <a:ext uri="{FF2B5EF4-FFF2-40B4-BE49-F238E27FC236}">
                <a16:creationId xmlns:a16="http://schemas.microsoft.com/office/drawing/2014/main" id="{265DD87B-08A9-4C10-95C6-7F7B66170B01}"/>
              </a:ext>
            </a:extLst>
          </p:cNvPr>
          <p:cNvGrpSpPr/>
          <p:nvPr/>
        </p:nvGrpSpPr>
        <p:grpSpPr>
          <a:xfrm>
            <a:off x="5674485" y="714691"/>
            <a:ext cx="1232154" cy="2352808"/>
            <a:chOff x="8917021" y="-119606"/>
            <a:chExt cx="1232154" cy="2352808"/>
          </a:xfrm>
        </p:grpSpPr>
        <p:sp>
          <p:nvSpPr>
            <p:cNvPr id="1025" name="Rectangle 1024">
              <a:extLst>
                <a:ext uri="{FF2B5EF4-FFF2-40B4-BE49-F238E27FC236}">
                  <a16:creationId xmlns:a16="http://schemas.microsoft.com/office/drawing/2014/main" id="{2E671E19-E868-4BAA-954B-FF198089B317}"/>
                </a:ext>
              </a:extLst>
            </p:cNvPr>
            <p:cNvSpPr/>
            <p:nvPr/>
          </p:nvSpPr>
          <p:spPr>
            <a:xfrm>
              <a:off x="8917021" y="-119606"/>
              <a:ext cx="1232154" cy="2352808"/>
            </a:xfrm>
            <a:prstGeom prst="rect">
              <a:avLst/>
            </a:prstGeom>
            <a:solidFill>
              <a:srgbClr val="008A3E"/>
            </a:solidFill>
            <a:ln>
              <a:noFill/>
            </a:ln>
            <a:scene3d>
              <a:camera prst="perspectiveRelaxedModerately" fov="3300000">
                <a:rot lat="17100000" lon="0" rev="0"/>
              </a:camera>
              <a:lightRig rig="balanced" dir="t"/>
            </a:scene3d>
            <a:sp3d extrusionH="768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268B20EB-41FC-4256-B908-D322C15D9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8492" y="1514598"/>
              <a:ext cx="880691" cy="579382"/>
            </a:xfrm>
            <a:prstGeom prst="rect">
              <a:avLst/>
            </a:prstGeom>
            <a:solidFill>
              <a:schemeClr val="tx1"/>
            </a:solidFill>
            <a:ln>
              <a:noFill/>
            </a:ln>
          </p:spPr>
        </p:pic>
      </p:grpSp>
      <p:grpSp>
        <p:nvGrpSpPr>
          <p:cNvPr id="1037" name="Group 1036">
            <a:extLst>
              <a:ext uri="{FF2B5EF4-FFF2-40B4-BE49-F238E27FC236}">
                <a16:creationId xmlns:a16="http://schemas.microsoft.com/office/drawing/2014/main" id="{4F8B79CC-A526-4F68-85D7-5EBE3872E037}"/>
              </a:ext>
            </a:extLst>
          </p:cNvPr>
          <p:cNvGrpSpPr/>
          <p:nvPr/>
        </p:nvGrpSpPr>
        <p:grpSpPr>
          <a:xfrm>
            <a:off x="5511220" y="2581542"/>
            <a:ext cx="1171821" cy="985218"/>
            <a:chOff x="5511220" y="2484267"/>
            <a:chExt cx="1171821" cy="985218"/>
          </a:xfrm>
        </p:grpSpPr>
        <p:sp>
          <p:nvSpPr>
            <p:cNvPr id="126" name="Flowchart: Manual Operation 125">
              <a:extLst>
                <a:ext uri="{FF2B5EF4-FFF2-40B4-BE49-F238E27FC236}">
                  <a16:creationId xmlns:a16="http://schemas.microsoft.com/office/drawing/2014/main" id="{4A5E7DCD-2E9C-4ED8-B4A9-CBECF18E3886}"/>
                </a:ext>
              </a:extLst>
            </p:cNvPr>
            <p:cNvSpPr/>
            <p:nvPr/>
          </p:nvSpPr>
          <p:spPr>
            <a:xfrm>
              <a:off x="5541117" y="2484267"/>
              <a:ext cx="1141924" cy="98521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4158 w 10000"/>
                <a:gd name="connsiteY3" fmla="*/ 10000 h 10000"/>
                <a:gd name="connsiteX4" fmla="*/ 0 w 10000"/>
                <a:gd name="connsiteY4" fmla="*/ 0 h 10000"/>
                <a:gd name="connsiteX0" fmla="*/ 0 w 10000"/>
                <a:gd name="connsiteY0" fmla="*/ 0 h 10000"/>
                <a:gd name="connsiteX1" fmla="*/ 10000 w 10000"/>
                <a:gd name="connsiteY1" fmla="*/ 0 h 10000"/>
                <a:gd name="connsiteX2" fmla="*/ 5956 w 10000"/>
                <a:gd name="connsiteY2" fmla="*/ 9868 h 10000"/>
                <a:gd name="connsiteX3" fmla="*/ 4158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5956" y="9868"/>
                  </a:lnTo>
                  <a:lnTo>
                    <a:pt x="4158" y="10000"/>
                  </a:lnTo>
                  <a:lnTo>
                    <a:pt x="0" y="0"/>
                  </a:lnTo>
                  <a:close/>
                </a:path>
              </a:pathLst>
            </a:custGeom>
            <a:gradFill>
              <a:gsLst>
                <a:gs pos="70000">
                  <a:srgbClr val="FF9797">
                    <a:alpha val="26000"/>
                  </a:srgbClr>
                </a:gs>
                <a:gs pos="0">
                  <a:srgbClr val="FF9797">
                    <a:alpha val="78824"/>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24" name="Straight Connector 1023">
              <a:extLst>
                <a:ext uri="{FF2B5EF4-FFF2-40B4-BE49-F238E27FC236}">
                  <a16:creationId xmlns:a16="http://schemas.microsoft.com/office/drawing/2014/main" id="{D0CAE073-A4AA-43EA-BADD-5418B95D1020}"/>
                </a:ext>
              </a:extLst>
            </p:cNvPr>
            <p:cNvCxnSpPr>
              <a:cxnSpLocks/>
            </p:cNvCxnSpPr>
            <p:nvPr/>
          </p:nvCxnSpPr>
          <p:spPr>
            <a:xfrm>
              <a:off x="5511220" y="2484267"/>
              <a:ext cx="1171821" cy="0"/>
            </a:xfrm>
            <a:prstGeom prst="line">
              <a:avLst/>
            </a:prstGeom>
            <a:ln w="38100">
              <a:solidFill>
                <a:srgbClr val="FF0000"/>
              </a:solidFill>
            </a:ln>
            <a:effectLst>
              <a:glow rad="63500">
                <a:srgbClr val="FFFF00">
                  <a:alpha val="21000"/>
                </a:srgbClr>
              </a:glow>
            </a:effectLst>
          </p:spPr>
          <p:style>
            <a:lnRef idx="1">
              <a:schemeClr val="accent1"/>
            </a:lnRef>
            <a:fillRef idx="0">
              <a:schemeClr val="accent1"/>
            </a:fillRef>
            <a:effectRef idx="0">
              <a:schemeClr val="accent1"/>
            </a:effectRef>
            <a:fontRef idx="minor">
              <a:schemeClr val="tx1"/>
            </a:fontRef>
          </p:style>
        </p:cxnSp>
      </p:grpSp>
      <p:grpSp>
        <p:nvGrpSpPr>
          <p:cNvPr id="1034" name="Group 1033">
            <a:extLst>
              <a:ext uri="{FF2B5EF4-FFF2-40B4-BE49-F238E27FC236}">
                <a16:creationId xmlns:a16="http://schemas.microsoft.com/office/drawing/2014/main" id="{65B837A6-CCD2-483D-AC32-8541BEC9240F}"/>
              </a:ext>
            </a:extLst>
          </p:cNvPr>
          <p:cNvGrpSpPr/>
          <p:nvPr/>
        </p:nvGrpSpPr>
        <p:grpSpPr>
          <a:xfrm rot="5400000">
            <a:off x="8812827" y="4570714"/>
            <a:ext cx="1902347" cy="1275092"/>
            <a:chOff x="7676155" y="5067629"/>
            <a:chExt cx="1902347" cy="1275092"/>
          </a:xfrm>
        </p:grpSpPr>
        <p:sp>
          <p:nvSpPr>
            <p:cNvPr id="152" name="Rectangle: Rounded Corners 151">
              <a:extLst>
                <a:ext uri="{FF2B5EF4-FFF2-40B4-BE49-F238E27FC236}">
                  <a16:creationId xmlns:a16="http://schemas.microsoft.com/office/drawing/2014/main" id="{7116CD5C-EEB2-4FC9-BC6E-0DFFCE4EF0C5}"/>
                </a:ext>
              </a:extLst>
            </p:cNvPr>
            <p:cNvSpPr/>
            <p:nvPr/>
          </p:nvSpPr>
          <p:spPr>
            <a:xfrm>
              <a:off x="7755569" y="5067629"/>
              <a:ext cx="1822933" cy="1275092"/>
            </a:xfrm>
            <a:prstGeom prst="roundRect">
              <a:avLst>
                <a:gd name="adj" fmla="val 7251"/>
              </a:avLst>
            </a:prstGeom>
            <a:gradFill>
              <a:gsLst>
                <a:gs pos="100000">
                  <a:schemeClr val="accent1">
                    <a:lumMod val="75000"/>
                  </a:schemeClr>
                </a:gs>
                <a:gs pos="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1" name="TextBox 1030">
              <a:extLst>
                <a:ext uri="{FF2B5EF4-FFF2-40B4-BE49-F238E27FC236}">
                  <a16:creationId xmlns:a16="http://schemas.microsoft.com/office/drawing/2014/main" id="{970B2302-E534-441A-9B0D-7EE2E7562DB6}"/>
                </a:ext>
              </a:extLst>
            </p:cNvPr>
            <p:cNvSpPr txBox="1"/>
            <p:nvPr/>
          </p:nvSpPr>
          <p:spPr>
            <a:xfrm>
              <a:off x="7676155" y="5858938"/>
              <a:ext cx="1798890" cy="276999"/>
            </a:xfrm>
            <a:prstGeom prst="rect">
              <a:avLst/>
            </a:prstGeom>
            <a:noFill/>
          </p:spPr>
          <p:txBody>
            <a:bodyPr wrap="none" rtlCol="0">
              <a:spAutoFit/>
            </a:bodyPr>
            <a:lstStyle/>
            <a:p>
              <a:r>
                <a:rPr lang="en-GB" sz="1200" dirty="0">
                  <a:latin typeface="Consolas" panose="020B0609020204030204" pitchFamily="49" charset="0"/>
                </a:rPr>
                <a:t>0000 0000 0000 0000</a:t>
              </a:r>
            </a:p>
          </p:txBody>
        </p:sp>
        <p:grpSp>
          <p:nvGrpSpPr>
            <p:cNvPr id="1033" name="Group 1032">
              <a:extLst>
                <a:ext uri="{FF2B5EF4-FFF2-40B4-BE49-F238E27FC236}">
                  <a16:creationId xmlns:a16="http://schemas.microsoft.com/office/drawing/2014/main" id="{420850AF-D296-4A69-A2EF-303CB8EDE0B1}"/>
                </a:ext>
              </a:extLst>
            </p:cNvPr>
            <p:cNvGrpSpPr/>
            <p:nvPr/>
          </p:nvGrpSpPr>
          <p:grpSpPr>
            <a:xfrm>
              <a:off x="9037349" y="5267274"/>
              <a:ext cx="341552" cy="217470"/>
              <a:chOff x="10376451" y="5104802"/>
              <a:chExt cx="417788" cy="266011"/>
            </a:xfrm>
          </p:grpSpPr>
          <p:sp>
            <p:nvSpPr>
              <p:cNvPr id="1032" name="Oval 1031">
                <a:extLst>
                  <a:ext uri="{FF2B5EF4-FFF2-40B4-BE49-F238E27FC236}">
                    <a16:creationId xmlns:a16="http://schemas.microsoft.com/office/drawing/2014/main" id="{D78FA11A-9554-421D-8738-17F3A1B42082}"/>
                  </a:ext>
                </a:extLst>
              </p:cNvPr>
              <p:cNvSpPr/>
              <p:nvPr/>
            </p:nvSpPr>
            <p:spPr>
              <a:xfrm>
                <a:off x="10376451" y="5108420"/>
                <a:ext cx="262393" cy="26239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Oval 154">
                <a:extLst>
                  <a:ext uri="{FF2B5EF4-FFF2-40B4-BE49-F238E27FC236}">
                    <a16:creationId xmlns:a16="http://schemas.microsoft.com/office/drawing/2014/main" id="{911A703B-ACBD-46D5-95A8-D373FDBAA0B7}"/>
                  </a:ext>
                </a:extLst>
              </p:cNvPr>
              <p:cNvSpPr/>
              <p:nvPr/>
            </p:nvSpPr>
            <p:spPr>
              <a:xfrm>
                <a:off x="10531846" y="5104802"/>
                <a:ext cx="262393" cy="2623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38" name="Group 1037">
            <a:extLst>
              <a:ext uri="{FF2B5EF4-FFF2-40B4-BE49-F238E27FC236}">
                <a16:creationId xmlns:a16="http://schemas.microsoft.com/office/drawing/2014/main" id="{1122142E-5061-452D-95D7-1CE533C3B8E5}"/>
              </a:ext>
            </a:extLst>
          </p:cNvPr>
          <p:cNvGrpSpPr/>
          <p:nvPr/>
        </p:nvGrpSpPr>
        <p:grpSpPr>
          <a:xfrm>
            <a:off x="8782376" y="1986239"/>
            <a:ext cx="1997413" cy="2970179"/>
            <a:chOff x="8782376" y="2297015"/>
            <a:chExt cx="1997413" cy="2970179"/>
          </a:xfrm>
        </p:grpSpPr>
        <p:sp>
          <p:nvSpPr>
            <p:cNvPr id="1029" name="Rectangle: Rounded Corners 1028">
              <a:extLst>
                <a:ext uri="{FF2B5EF4-FFF2-40B4-BE49-F238E27FC236}">
                  <a16:creationId xmlns:a16="http://schemas.microsoft.com/office/drawing/2014/main" id="{33E919AD-CD90-4068-AB23-3CB58B282F96}"/>
                </a:ext>
              </a:extLst>
            </p:cNvPr>
            <p:cNvSpPr/>
            <p:nvPr/>
          </p:nvSpPr>
          <p:spPr>
            <a:xfrm>
              <a:off x="8782376" y="2297015"/>
              <a:ext cx="1997413" cy="2970179"/>
            </a:xfrm>
            <a:prstGeom prst="roundRect">
              <a:avLst>
                <a:gd name="adj" fmla="val 7251"/>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Rounded Corners 133">
              <a:extLst>
                <a:ext uri="{FF2B5EF4-FFF2-40B4-BE49-F238E27FC236}">
                  <a16:creationId xmlns:a16="http://schemas.microsoft.com/office/drawing/2014/main" id="{0CA0C508-B9E2-4FF8-AB6F-211DE3BBDC06}"/>
                </a:ext>
              </a:extLst>
            </p:cNvPr>
            <p:cNvSpPr/>
            <p:nvPr/>
          </p:nvSpPr>
          <p:spPr>
            <a:xfrm>
              <a:off x="8867821" y="2383180"/>
              <a:ext cx="1827661" cy="1249768"/>
            </a:xfrm>
            <a:prstGeom prst="roundRect">
              <a:avLst>
                <a:gd name="adj" fmla="val 72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30" name="Group 1029">
              <a:extLst>
                <a:ext uri="{FF2B5EF4-FFF2-40B4-BE49-F238E27FC236}">
                  <a16:creationId xmlns:a16="http://schemas.microsoft.com/office/drawing/2014/main" id="{EC46B385-B90B-4BC3-80C2-D6794EA7269B}"/>
                </a:ext>
              </a:extLst>
            </p:cNvPr>
            <p:cNvGrpSpPr/>
            <p:nvPr/>
          </p:nvGrpSpPr>
          <p:grpSpPr>
            <a:xfrm>
              <a:off x="8990471" y="4817540"/>
              <a:ext cx="1547061" cy="295332"/>
              <a:chOff x="8320963" y="4035549"/>
              <a:chExt cx="1547061" cy="295332"/>
            </a:xfrm>
          </p:grpSpPr>
          <p:sp>
            <p:nvSpPr>
              <p:cNvPr id="135" name="Rectangle: Rounded Corners 134">
                <a:extLst>
                  <a:ext uri="{FF2B5EF4-FFF2-40B4-BE49-F238E27FC236}">
                    <a16:creationId xmlns:a16="http://schemas.microsoft.com/office/drawing/2014/main" id="{BB71D029-DA01-4CCA-B44B-50F9EB266658}"/>
                  </a:ext>
                </a:extLst>
              </p:cNvPr>
              <p:cNvSpPr/>
              <p:nvPr/>
            </p:nvSpPr>
            <p:spPr>
              <a:xfrm>
                <a:off x="8320963" y="4035549"/>
                <a:ext cx="497263" cy="295332"/>
              </a:xfrm>
              <a:prstGeom prst="roundRect">
                <a:avLst>
                  <a:gd name="adj" fmla="val 725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Rounded Corners 135">
                <a:extLst>
                  <a:ext uri="{FF2B5EF4-FFF2-40B4-BE49-F238E27FC236}">
                    <a16:creationId xmlns:a16="http://schemas.microsoft.com/office/drawing/2014/main" id="{FC434FA4-E292-445A-A0E9-6678786F2662}"/>
                  </a:ext>
                </a:extLst>
              </p:cNvPr>
              <p:cNvSpPr/>
              <p:nvPr/>
            </p:nvSpPr>
            <p:spPr>
              <a:xfrm>
                <a:off x="8845862" y="4035549"/>
                <a:ext cx="497263" cy="295332"/>
              </a:xfrm>
              <a:prstGeom prst="roundRect">
                <a:avLst>
                  <a:gd name="adj" fmla="val 725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Rounded Corners 136">
                <a:extLst>
                  <a:ext uri="{FF2B5EF4-FFF2-40B4-BE49-F238E27FC236}">
                    <a16:creationId xmlns:a16="http://schemas.microsoft.com/office/drawing/2014/main" id="{49182EE3-6B52-499F-BBCB-C451BA91BA8E}"/>
                  </a:ext>
                </a:extLst>
              </p:cNvPr>
              <p:cNvSpPr/>
              <p:nvPr/>
            </p:nvSpPr>
            <p:spPr>
              <a:xfrm>
                <a:off x="9370761" y="4035549"/>
                <a:ext cx="497263" cy="295332"/>
              </a:xfrm>
              <a:prstGeom prst="roundRect">
                <a:avLst>
                  <a:gd name="adj" fmla="val 7251"/>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9" name="Group 138">
              <a:extLst>
                <a:ext uri="{FF2B5EF4-FFF2-40B4-BE49-F238E27FC236}">
                  <a16:creationId xmlns:a16="http://schemas.microsoft.com/office/drawing/2014/main" id="{25FC4C97-6498-4BB8-A577-C7232D5CAC58}"/>
                </a:ext>
              </a:extLst>
            </p:cNvPr>
            <p:cNvGrpSpPr/>
            <p:nvPr/>
          </p:nvGrpSpPr>
          <p:grpSpPr>
            <a:xfrm>
              <a:off x="8990471" y="4468239"/>
              <a:ext cx="1547061" cy="295332"/>
              <a:chOff x="8320963" y="4035549"/>
              <a:chExt cx="1547061" cy="295332"/>
            </a:xfrm>
          </p:grpSpPr>
          <p:sp>
            <p:nvSpPr>
              <p:cNvPr id="140" name="Rectangle: Rounded Corners 139">
                <a:extLst>
                  <a:ext uri="{FF2B5EF4-FFF2-40B4-BE49-F238E27FC236}">
                    <a16:creationId xmlns:a16="http://schemas.microsoft.com/office/drawing/2014/main" id="{10B3723C-7860-40DF-920B-E05EC1DED3C1}"/>
                  </a:ext>
                </a:extLst>
              </p:cNvPr>
              <p:cNvSpPr/>
              <p:nvPr/>
            </p:nvSpPr>
            <p:spPr>
              <a:xfrm>
                <a:off x="8320963"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Rounded Corners 140">
                <a:extLst>
                  <a:ext uri="{FF2B5EF4-FFF2-40B4-BE49-F238E27FC236}">
                    <a16:creationId xmlns:a16="http://schemas.microsoft.com/office/drawing/2014/main" id="{49C53538-7E9E-445C-BA33-1606CD2DBA07}"/>
                  </a:ext>
                </a:extLst>
              </p:cNvPr>
              <p:cNvSpPr/>
              <p:nvPr/>
            </p:nvSpPr>
            <p:spPr>
              <a:xfrm>
                <a:off x="8845862"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Rounded Corners 141">
                <a:extLst>
                  <a:ext uri="{FF2B5EF4-FFF2-40B4-BE49-F238E27FC236}">
                    <a16:creationId xmlns:a16="http://schemas.microsoft.com/office/drawing/2014/main" id="{01BCED09-F9E2-4811-897D-0B41B4948025}"/>
                  </a:ext>
                </a:extLst>
              </p:cNvPr>
              <p:cNvSpPr/>
              <p:nvPr/>
            </p:nvSpPr>
            <p:spPr>
              <a:xfrm>
                <a:off x="9370761"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3" name="Group 142">
              <a:extLst>
                <a:ext uri="{FF2B5EF4-FFF2-40B4-BE49-F238E27FC236}">
                  <a16:creationId xmlns:a16="http://schemas.microsoft.com/office/drawing/2014/main" id="{052F0393-57FB-4059-997A-7298C32DCD54}"/>
                </a:ext>
              </a:extLst>
            </p:cNvPr>
            <p:cNvGrpSpPr/>
            <p:nvPr/>
          </p:nvGrpSpPr>
          <p:grpSpPr>
            <a:xfrm>
              <a:off x="8990471" y="4124375"/>
              <a:ext cx="1547061" cy="295332"/>
              <a:chOff x="8320963" y="4035549"/>
              <a:chExt cx="1547061" cy="295332"/>
            </a:xfrm>
          </p:grpSpPr>
          <p:sp>
            <p:nvSpPr>
              <p:cNvPr id="144" name="Rectangle: Rounded Corners 143">
                <a:extLst>
                  <a:ext uri="{FF2B5EF4-FFF2-40B4-BE49-F238E27FC236}">
                    <a16:creationId xmlns:a16="http://schemas.microsoft.com/office/drawing/2014/main" id="{00B6CE1F-F240-4AA2-957B-92005C2AAD3B}"/>
                  </a:ext>
                </a:extLst>
              </p:cNvPr>
              <p:cNvSpPr/>
              <p:nvPr/>
            </p:nvSpPr>
            <p:spPr>
              <a:xfrm>
                <a:off x="8320963"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Rounded Corners 144">
                <a:extLst>
                  <a:ext uri="{FF2B5EF4-FFF2-40B4-BE49-F238E27FC236}">
                    <a16:creationId xmlns:a16="http://schemas.microsoft.com/office/drawing/2014/main" id="{31EF496C-CD1E-4E4E-B932-12D9CFA6AAB0}"/>
                  </a:ext>
                </a:extLst>
              </p:cNvPr>
              <p:cNvSpPr/>
              <p:nvPr/>
            </p:nvSpPr>
            <p:spPr>
              <a:xfrm>
                <a:off x="8845862"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Rounded Corners 145">
                <a:extLst>
                  <a:ext uri="{FF2B5EF4-FFF2-40B4-BE49-F238E27FC236}">
                    <a16:creationId xmlns:a16="http://schemas.microsoft.com/office/drawing/2014/main" id="{EAE20938-93C7-49A9-BA45-65E196114F74}"/>
                  </a:ext>
                </a:extLst>
              </p:cNvPr>
              <p:cNvSpPr/>
              <p:nvPr/>
            </p:nvSpPr>
            <p:spPr>
              <a:xfrm>
                <a:off x="9370761"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7" name="Group 146">
              <a:extLst>
                <a:ext uri="{FF2B5EF4-FFF2-40B4-BE49-F238E27FC236}">
                  <a16:creationId xmlns:a16="http://schemas.microsoft.com/office/drawing/2014/main" id="{3AF90CFE-8231-4310-9A00-53AC061A63C2}"/>
                </a:ext>
              </a:extLst>
            </p:cNvPr>
            <p:cNvGrpSpPr/>
            <p:nvPr/>
          </p:nvGrpSpPr>
          <p:grpSpPr>
            <a:xfrm>
              <a:off x="8990471" y="3796519"/>
              <a:ext cx="1547061" cy="295332"/>
              <a:chOff x="8320963" y="4035549"/>
              <a:chExt cx="1547061" cy="295332"/>
            </a:xfrm>
          </p:grpSpPr>
          <p:sp>
            <p:nvSpPr>
              <p:cNvPr id="148" name="Rectangle: Rounded Corners 147">
                <a:extLst>
                  <a:ext uri="{FF2B5EF4-FFF2-40B4-BE49-F238E27FC236}">
                    <a16:creationId xmlns:a16="http://schemas.microsoft.com/office/drawing/2014/main" id="{438DFD38-3039-4239-8545-E38980D937E2}"/>
                  </a:ext>
                </a:extLst>
              </p:cNvPr>
              <p:cNvSpPr/>
              <p:nvPr/>
            </p:nvSpPr>
            <p:spPr>
              <a:xfrm>
                <a:off x="8320963"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Rounded Corners 148">
                <a:extLst>
                  <a:ext uri="{FF2B5EF4-FFF2-40B4-BE49-F238E27FC236}">
                    <a16:creationId xmlns:a16="http://schemas.microsoft.com/office/drawing/2014/main" id="{D642A652-C44F-430C-A51A-D2DB9A0ACF69}"/>
                  </a:ext>
                </a:extLst>
              </p:cNvPr>
              <p:cNvSpPr/>
              <p:nvPr/>
            </p:nvSpPr>
            <p:spPr>
              <a:xfrm>
                <a:off x="8845862"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Rounded Corners 149">
                <a:extLst>
                  <a:ext uri="{FF2B5EF4-FFF2-40B4-BE49-F238E27FC236}">
                    <a16:creationId xmlns:a16="http://schemas.microsoft.com/office/drawing/2014/main" id="{17A22691-645A-423E-BECC-65908AA9CBFE}"/>
                  </a:ext>
                </a:extLst>
              </p:cNvPr>
              <p:cNvSpPr/>
              <p:nvPr/>
            </p:nvSpPr>
            <p:spPr>
              <a:xfrm>
                <a:off x="9370761"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1" name="Rectangle: Rounded Corners 150">
              <a:extLst>
                <a:ext uri="{FF2B5EF4-FFF2-40B4-BE49-F238E27FC236}">
                  <a16:creationId xmlns:a16="http://schemas.microsoft.com/office/drawing/2014/main" id="{654D5753-56DC-4C74-948F-44500F3877D4}"/>
                </a:ext>
              </a:extLst>
            </p:cNvPr>
            <p:cNvSpPr/>
            <p:nvPr/>
          </p:nvSpPr>
          <p:spPr>
            <a:xfrm>
              <a:off x="8932001" y="2456633"/>
              <a:ext cx="1700332" cy="1099333"/>
            </a:xfrm>
            <a:prstGeom prst="roundRect">
              <a:avLst>
                <a:gd name="adj" fmla="val 72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bg1">
                    <a:lumMod val="50000"/>
                    <a:lumOff val="50000"/>
                  </a:schemeClr>
                </a:solidFill>
                <a:latin typeface="Bahnschrift SemiBold" panose="020B0502040204020203" pitchFamily="34" charset="0"/>
              </a:endParaRPr>
            </a:p>
          </p:txBody>
        </p:sp>
      </p:grpSp>
      <p:sp>
        <p:nvSpPr>
          <p:cNvPr id="1036" name="Oval 1035">
            <a:extLst>
              <a:ext uri="{FF2B5EF4-FFF2-40B4-BE49-F238E27FC236}">
                <a16:creationId xmlns:a16="http://schemas.microsoft.com/office/drawing/2014/main" id="{1AE46333-61A8-4613-B814-857F3D98C3EE}"/>
              </a:ext>
            </a:extLst>
          </p:cNvPr>
          <p:cNvSpPr/>
          <p:nvPr/>
        </p:nvSpPr>
        <p:spPr>
          <a:xfrm>
            <a:off x="1823264" y="588704"/>
            <a:ext cx="811088" cy="81108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latin typeface="Bahnschrift SemiBold" panose="020B0502040204020203" pitchFamily="34" charset="0"/>
              </a:rPr>
              <a:t>1</a:t>
            </a:r>
          </a:p>
        </p:txBody>
      </p:sp>
      <p:grpSp>
        <p:nvGrpSpPr>
          <p:cNvPr id="45" name="Group 44">
            <a:extLst>
              <a:ext uri="{FF2B5EF4-FFF2-40B4-BE49-F238E27FC236}">
                <a16:creationId xmlns:a16="http://schemas.microsoft.com/office/drawing/2014/main" id="{D49AAB95-8E00-461F-939A-C8AFC0EF2E72}"/>
              </a:ext>
            </a:extLst>
          </p:cNvPr>
          <p:cNvGrpSpPr/>
          <p:nvPr/>
        </p:nvGrpSpPr>
        <p:grpSpPr>
          <a:xfrm>
            <a:off x="5140016" y="3104101"/>
            <a:ext cx="1911967" cy="3939417"/>
            <a:chOff x="1508932" y="924910"/>
            <a:chExt cx="2312894" cy="4765486"/>
          </a:xfrm>
        </p:grpSpPr>
        <p:sp>
          <p:nvSpPr>
            <p:cNvPr id="18" name="Rectangle: Rounded Corners 17">
              <a:extLst>
                <a:ext uri="{FF2B5EF4-FFF2-40B4-BE49-F238E27FC236}">
                  <a16:creationId xmlns:a16="http://schemas.microsoft.com/office/drawing/2014/main" id="{84924307-B926-49A7-BB61-93DD9BC75D78}"/>
                </a:ext>
              </a:extLst>
            </p:cNvPr>
            <p:cNvSpPr/>
            <p:nvPr/>
          </p:nvSpPr>
          <p:spPr>
            <a:xfrm>
              <a:off x="1508932" y="924910"/>
              <a:ext cx="2312894" cy="3828744"/>
            </a:xfrm>
            <a:prstGeom prst="roundRect">
              <a:avLst>
                <a:gd name="adj" fmla="val 27882"/>
              </a:avLst>
            </a:prstGeom>
            <a:solidFill>
              <a:schemeClr val="tx1">
                <a:lumMod val="85000"/>
              </a:schemeClr>
            </a:solidFill>
            <a:ln>
              <a:noFill/>
            </a:ln>
            <a:scene3d>
              <a:camera prst="perspectiveRelaxedModerately" fov="0">
                <a:rot lat="21000000" lon="0" rev="0"/>
              </a:camera>
              <a:lightRig rig="balanced" dir="t"/>
            </a:scene3d>
            <a:sp3d extrusionH="14922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99FD766A-C694-457D-B865-4481E19D8EC4}"/>
                </a:ext>
              </a:extLst>
            </p:cNvPr>
            <p:cNvSpPr/>
            <p:nvPr/>
          </p:nvSpPr>
          <p:spPr>
            <a:xfrm>
              <a:off x="1624667" y="1057854"/>
              <a:ext cx="2081423" cy="3445624"/>
            </a:xfrm>
            <a:custGeom>
              <a:avLst/>
              <a:gdLst>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580342 w 2081423"/>
                <a:gd name="connsiteY6" fmla="*/ 3445569 h 3445569"/>
                <a:gd name="connsiteX7" fmla="*/ 0 w 2081423"/>
                <a:gd name="connsiteY7" fmla="*/ 2865227 h 3445569"/>
                <a:gd name="connsiteX8" fmla="*/ 0 w 2081423"/>
                <a:gd name="connsiteY8"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720947 w 2081423"/>
                <a:gd name="connsiteY6" fmla="*/ 3443237 h 3445569"/>
                <a:gd name="connsiteX7" fmla="*/ 580342 w 2081423"/>
                <a:gd name="connsiteY7" fmla="*/ 3445569 h 3445569"/>
                <a:gd name="connsiteX8" fmla="*/ 0 w 2081423"/>
                <a:gd name="connsiteY8" fmla="*/ 2865227 h 3445569"/>
                <a:gd name="connsiteX9" fmla="*/ 0 w 2081423"/>
                <a:gd name="connsiteY9" fmla="*/ 580342 h 3445569"/>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720947 w 2081423"/>
                <a:gd name="connsiteY7" fmla="*/ 3443237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577565 w 2081423"/>
                <a:gd name="connsiteY7" fmla="*/ 3230869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577565 w 2081423"/>
                <a:gd name="connsiteY7" fmla="*/ 3230869 h 3445569"/>
                <a:gd name="connsiteX8" fmla="*/ 580342 w 2081423"/>
                <a:gd name="connsiteY8" fmla="*/ 3445569 h 3445569"/>
                <a:gd name="connsiteX9" fmla="*/ 0 w 2081423"/>
                <a:gd name="connsiteY9" fmla="*/ 2865227 h 3445569"/>
                <a:gd name="connsiteX10" fmla="*/ 0 w 2081423"/>
                <a:gd name="connsiteY10"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12480 w 2081423"/>
                <a:gd name="connsiteY7" fmla="*/ 3228931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3592 w 2081423"/>
                <a:gd name="connsiteY7" fmla="*/ 3074727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319266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24"/>
                <a:gd name="connsiteX1" fmla="*/ 580342 w 2081423"/>
                <a:gd name="connsiteY1" fmla="*/ 0 h 3445624"/>
                <a:gd name="connsiteX2" fmla="*/ 1501081 w 2081423"/>
                <a:gd name="connsiteY2" fmla="*/ 0 h 3445624"/>
                <a:gd name="connsiteX3" fmla="*/ 2081423 w 2081423"/>
                <a:gd name="connsiteY3" fmla="*/ 580342 h 3445624"/>
                <a:gd name="connsiteX4" fmla="*/ 2081423 w 2081423"/>
                <a:gd name="connsiteY4" fmla="*/ 2865227 h 3445624"/>
                <a:gd name="connsiteX5" fmla="*/ 1501081 w 2081423"/>
                <a:gd name="connsiteY5" fmla="*/ 3445569 h 3445624"/>
                <a:gd name="connsiteX6" fmla="*/ 1430647 w 2081423"/>
                <a:gd name="connsiteY6" fmla="*/ 3303544 h 3445624"/>
                <a:gd name="connsiteX7" fmla="*/ 1041646 w 2081423"/>
                <a:gd name="connsiteY7" fmla="*/ 3121420 h 3445624"/>
                <a:gd name="connsiteX8" fmla="*/ 662018 w 2081423"/>
                <a:gd name="connsiteY8" fmla="*/ 3319266 h 3445624"/>
                <a:gd name="connsiteX9" fmla="*/ 580342 w 2081423"/>
                <a:gd name="connsiteY9" fmla="*/ 3445569 h 3445624"/>
                <a:gd name="connsiteX10" fmla="*/ 0 w 2081423"/>
                <a:gd name="connsiteY10" fmla="*/ 2865227 h 3445624"/>
                <a:gd name="connsiteX11" fmla="*/ 0 w 2081423"/>
                <a:gd name="connsiteY11" fmla="*/ 580342 h 344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1423" h="3445624">
                  <a:moveTo>
                    <a:pt x="0" y="580342"/>
                  </a:moveTo>
                  <a:cubicBezTo>
                    <a:pt x="0" y="259828"/>
                    <a:pt x="259828" y="0"/>
                    <a:pt x="580342" y="0"/>
                  </a:cubicBezTo>
                  <a:lnTo>
                    <a:pt x="1501081" y="0"/>
                  </a:lnTo>
                  <a:cubicBezTo>
                    <a:pt x="1821595" y="0"/>
                    <a:pt x="2081423" y="259828"/>
                    <a:pt x="2081423" y="580342"/>
                  </a:cubicBezTo>
                  <a:lnTo>
                    <a:pt x="2081423" y="2865227"/>
                  </a:lnTo>
                  <a:cubicBezTo>
                    <a:pt x="2081423" y="3185741"/>
                    <a:pt x="1821595" y="3445569"/>
                    <a:pt x="1501081" y="3445569"/>
                  </a:cubicBezTo>
                  <a:cubicBezTo>
                    <a:pt x="1450608" y="3448011"/>
                    <a:pt x="1454773" y="3369294"/>
                    <a:pt x="1430647" y="3303544"/>
                  </a:cubicBezTo>
                  <a:cubicBezTo>
                    <a:pt x="1402434" y="3206087"/>
                    <a:pt x="1288146" y="3120528"/>
                    <a:pt x="1041646" y="3121420"/>
                  </a:cubicBezTo>
                  <a:cubicBezTo>
                    <a:pt x="797028" y="3122066"/>
                    <a:pt x="693195" y="3250253"/>
                    <a:pt x="662018" y="3319266"/>
                  </a:cubicBezTo>
                  <a:cubicBezTo>
                    <a:pt x="641245" y="3395483"/>
                    <a:pt x="639859" y="3442195"/>
                    <a:pt x="580342" y="3445569"/>
                  </a:cubicBezTo>
                  <a:cubicBezTo>
                    <a:pt x="259828" y="3445569"/>
                    <a:pt x="0" y="3185741"/>
                    <a:pt x="0" y="2865227"/>
                  </a:cubicBezTo>
                  <a:lnTo>
                    <a:pt x="0" y="580342"/>
                  </a:lnTo>
                  <a:close/>
                </a:path>
              </a:pathLst>
            </a:custGeom>
            <a:solidFill>
              <a:schemeClr val="bg1">
                <a:lumMod val="85000"/>
                <a:lumOff val="15000"/>
              </a:schemeClr>
            </a:solidFill>
            <a:ln>
              <a:noFill/>
            </a:ln>
            <a:scene3d>
              <a:camera prst="perspectiveRelaxedModerately" fov="0">
                <a:rot lat="21000000" lon="0" rev="0"/>
              </a:camera>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 name="Group 25">
              <a:extLst>
                <a:ext uri="{FF2B5EF4-FFF2-40B4-BE49-F238E27FC236}">
                  <a16:creationId xmlns:a16="http://schemas.microsoft.com/office/drawing/2014/main" id="{32333E3E-E8C8-4772-87FA-21523FC17683}"/>
                </a:ext>
              </a:extLst>
            </p:cNvPr>
            <p:cNvGrpSpPr/>
            <p:nvPr/>
          </p:nvGrpSpPr>
          <p:grpSpPr>
            <a:xfrm>
              <a:off x="2088200" y="4840846"/>
              <a:ext cx="1193262" cy="849550"/>
              <a:chOff x="2717256" y="4270158"/>
              <a:chExt cx="1193262" cy="849550"/>
            </a:xfrm>
          </p:grpSpPr>
          <p:sp>
            <p:nvSpPr>
              <p:cNvPr id="24" name="Cylinder 23">
                <a:extLst>
                  <a:ext uri="{FF2B5EF4-FFF2-40B4-BE49-F238E27FC236}">
                    <a16:creationId xmlns:a16="http://schemas.microsoft.com/office/drawing/2014/main" id="{59B1AB06-F316-41AF-9CD6-E0CEEA7A0104}"/>
                  </a:ext>
                </a:extLst>
              </p:cNvPr>
              <p:cNvSpPr/>
              <p:nvPr/>
            </p:nvSpPr>
            <p:spPr>
              <a:xfrm rot="10800000">
                <a:off x="2717258" y="4270158"/>
                <a:ext cx="1193260" cy="849549"/>
              </a:xfrm>
              <a:prstGeom prst="can">
                <a:avLst/>
              </a:prstGeom>
              <a:gradFill>
                <a:gsLst>
                  <a:gs pos="100000">
                    <a:srgbClr val="B3B3B3"/>
                  </a:gs>
                  <a:gs pos="54000">
                    <a:srgbClr val="9E9E9E"/>
                  </a:gs>
                  <a:gs pos="0">
                    <a:srgbClr val="6D6D6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8D0AC36F-224D-4E3B-AF70-E83C8CAAA8AE}"/>
                  </a:ext>
                </a:extLst>
              </p:cNvPr>
              <p:cNvSpPr/>
              <p:nvPr/>
            </p:nvSpPr>
            <p:spPr>
              <a:xfrm>
                <a:off x="2717256" y="4907030"/>
                <a:ext cx="1193261" cy="212678"/>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17F39B49-4AF0-4AD0-8CEE-8098518C013E}"/>
                </a:ext>
              </a:extLst>
            </p:cNvPr>
            <p:cNvGrpSpPr/>
            <p:nvPr/>
          </p:nvGrpSpPr>
          <p:grpSpPr>
            <a:xfrm>
              <a:off x="1788275" y="1492001"/>
              <a:ext cx="1753190" cy="2517147"/>
              <a:chOff x="6493728" y="1695355"/>
              <a:chExt cx="1753190" cy="2517147"/>
            </a:xfrm>
          </p:grpSpPr>
          <p:sp>
            <p:nvSpPr>
              <p:cNvPr id="31" name="Rectangle: Rounded Corners 30">
                <a:extLst>
                  <a:ext uri="{FF2B5EF4-FFF2-40B4-BE49-F238E27FC236}">
                    <a16:creationId xmlns:a16="http://schemas.microsoft.com/office/drawing/2014/main" id="{5A2DB207-EB39-453B-9201-850123F39DDA}"/>
                  </a:ext>
                </a:extLst>
              </p:cNvPr>
              <p:cNvSpPr/>
              <p:nvPr/>
            </p:nvSpPr>
            <p:spPr>
              <a:xfrm>
                <a:off x="6494235" y="1696281"/>
                <a:ext cx="1752175" cy="2516221"/>
              </a:xfrm>
              <a:prstGeom prst="roundRect">
                <a:avLst>
                  <a:gd name="adj" fmla="val 408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1616964D-8AD3-434C-B34B-D7C729E1EDE7}"/>
                  </a:ext>
                </a:extLst>
              </p:cNvPr>
              <p:cNvSpPr/>
              <p:nvPr/>
            </p:nvSpPr>
            <p:spPr>
              <a:xfrm>
                <a:off x="6494235" y="1695355"/>
                <a:ext cx="1752683" cy="314613"/>
              </a:xfrm>
              <a:custGeom>
                <a:avLst/>
                <a:gdLst>
                  <a:gd name="connsiteX0" fmla="*/ 0 w 1752683"/>
                  <a:gd name="connsiteY0" fmla="*/ 62924 h 377537"/>
                  <a:gd name="connsiteX1" fmla="*/ 62924 w 1752683"/>
                  <a:gd name="connsiteY1" fmla="*/ 0 h 377537"/>
                  <a:gd name="connsiteX2" fmla="*/ 1689759 w 1752683"/>
                  <a:gd name="connsiteY2" fmla="*/ 0 h 377537"/>
                  <a:gd name="connsiteX3" fmla="*/ 1752683 w 1752683"/>
                  <a:gd name="connsiteY3" fmla="*/ 62924 h 377537"/>
                  <a:gd name="connsiteX4" fmla="*/ 1752683 w 1752683"/>
                  <a:gd name="connsiteY4" fmla="*/ 314613 h 377537"/>
                  <a:gd name="connsiteX5" fmla="*/ 1689759 w 1752683"/>
                  <a:gd name="connsiteY5" fmla="*/ 377537 h 377537"/>
                  <a:gd name="connsiteX6" fmla="*/ 62924 w 1752683"/>
                  <a:gd name="connsiteY6" fmla="*/ 377537 h 377537"/>
                  <a:gd name="connsiteX7" fmla="*/ 0 w 1752683"/>
                  <a:gd name="connsiteY7" fmla="*/ 314613 h 377537"/>
                  <a:gd name="connsiteX8" fmla="*/ 0 w 1752683"/>
                  <a:gd name="connsiteY8" fmla="*/ 62924 h 377537"/>
                  <a:gd name="connsiteX0" fmla="*/ 0 w 1752683"/>
                  <a:gd name="connsiteY0" fmla="*/ 62924 h 377537"/>
                  <a:gd name="connsiteX1" fmla="*/ 62924 w 1752683"/>
                  <a:gd name="connsiteY1" fmla="*/ 0 h 377537"/>
                  <a:gd name="connsiteX2" fmla="*/ 1689759 w 1752683"/>
                  <a:gd name="connsiteY2" fmla="*/ 0 h 377537"/>
                  <a:gd name="connsiteX3" fmla="*/ 1752683 w 1752683"/>
                  <a:gd name="connsiteY3" fmla="*/ 62924 h 377537"/>
                  <a:gd name="connsiteX4" fmla="*/ 1752683 w 1752683"/>
                  <a:gd name="connsiteY4" fmla="*/ 314613 h 377537"/>
                  <a:gd name="connsiteX5" fmla="*/ 1689759 w 1752683"/>
                  <a:gd name="connsiteY5" fmla="*/ 377537 h 377537"/>
                  <a:gd name="connsiteX6" fmla="*/ 0 w 1752683"/>
                  <a:gd name="connsiteY6" fmla="*/ 314613 h 377537"/>
                  <a:gd name="connsiteX7" fmla="*/ 0 w 1752683"/>
                  <a:gd name="connsiteY7" fmla="*/ 62924 h 377537"/>
                  <a:gd name="connsiteX0" fmla="*/ 0 w 1752683"/>
                  <a:gd name="connsiteY0" fmla="*/ 62924 h 346074"/>
                  <a:gd name="connsiteX1" fmla="*/ 62924 w 1752683"/>
                  <a:gd name="connsiteY1" fmla="*/ 0 h 346074"/>
                  <a:gd name="connsiteX2" fmla="*/ 1689759 w 1752683"/>
                  <a:gd name="connsiteY2" fmla="*/ 0 h 346074"/>
                  <a:gd name="connsiteX3" fmla="*/ 1752683 w 1752683"/>
                  <a:gd name="connsiteY3" fmla="*/ 62924 h 346074"/>
                  <a:gd name="connsiteX4" fmla="*/ 1752683 w 1752683"/>
                  <a:gd name="connsiteY4" fmla="*/ 314613 h 346074"/>
                  <a:gd name="connsiteX5" fmla="*/ 0 w 1752683"/>
                  <a:gd name="connsiteY5" fmla="*/ 314613 h 346074"/>
                  <a:gd name="connsiteX6" fmla="*/ 0 w 1752683"/>
                  <a:gd name="connsiteY6" fmla="*/ 62924 h 346074"/>
                  <a:gd name="connsiteX0" fmla="*/ 0 w 1752683"/>
                  <a:gd name="connsiteY0" fmla="*/ 62924 h 336840"/>
                  <a:gd name="connsiteX1" fmla="*/ 62924 w 1752683"/>
                  <a:gd name="connsiteY1" fmla="*/ 0 h 336840"/>
                  <a:gd name="connsiteX2" fmla="*/ 1689759 w 1752683"/>
                  <a:gd name="connsiteY2" fmla="*/ 0 h 336840"/>
                  <a:gd name="connsiteX3" fmla="*/ 1752683 w 1752683"/>
                  <a:gd name="connsiteY3" fmla="*/ 62924 h 336840"/>
                  <a:gd name="connsiteX4" fmla="*/ 1752683 w 1752683"/>
                  <a:gd name="connsiteY4" fmla="*/ 314613 h 336840"/>
                  <a:gd name="connsiteX5" fmla="*/ 0 w 1752683"/>
                  <a:gd name="connsiteY5" fmla="*/ 314613 h 336840"/>
                  <a:gd name="connsiteX6" fmla="*/ 0 w 1752683"/>
                  <a:gd name="connsiteY6" fmla="*/ 62924 h 336840"/>
                  <a:gd name="connsiteX0" fmla="*/ 0 w 1752683"/>
                  <a:gd name="connsiteY0" fmla="*/ 62924 h 321886"/>
                  <a:gd name="connsiteX1" fmla="*/ 62924 w 1752683"/>
                  <a:gd name="connsiteY1" fmla="*/ 0 h 321886"/>
                  <a:gd name="connsiteX2" fmla="*/ 1689759 w 1752683"/>
                  <a:gd name="connsiteY2" fmla="*/ 0 h 321886"/>
                  <a:gd name="connsiteX3" fmla="*/ 1752683 w 1752683"/>
                  <a:gd name="connsiteY3" fmla="*/ 62924 h 321886"/>
                  <a:gd name="connsiteX4" fmla="*/ 1752683 w 1752683"/>
                  <a:gd name="connsiteY4" fmla="*/ 314613 h 321886"/>
                  <a:gd name="connsiteX5" fmla="*/ 0 w 1752683"/>
                  <a:gd name="connsiteY5" fmla="*/ 314613 h 321886"/>
                  <a:gd name="connsiteX6" fmla="*/ 0 w 1752683"/>
                  <a:gd name="connsiteY6" fmla="*/ 62924 h 321886"/>
                  <a:gd name="connsiteX0" fmla="*/ 0 w 1752683"/>
                  <a:gd name="connsiteY0" fmla="*/ 62924 h 314613"/>
                  <a:gd name="connsiteX1" fmla="*/ 62924 w 1752683"/>
                  <a:gd name="connsiteY1" fmla="*/ 0 h 314613"/>
                  <a:gd name="connsiteX2" fmla="*/ 1689759 w 1752683"/>
                  <a:gd name="connsiteY2" fmla="*/ 0 h 314613"/>
                  <a:gd name="connsiteX3" fmla="*/ 1752683 w 1752683"/>
                  <a:gd name="connsiteY3" fmla="*/ 62924 h 314613"/>
                  <a:gd name="connsiteX4" fmla="*/ 1752683 w 1752683"/>
                  <a:gd name="connsiteY4" fmla="*/ 314613 h 314613"/>
                  <a:gd name="connsiteX5" fmla="*/ 0 w 1752683"/>
                  <a:gd name="connsiteY5" fmla="*/ 314613 h 314613"/>
                  <a:gd name="connsiteX6" fmla="*/ 0 w 1752683"/>
                  <a:gd name="connsiteY6" fmla="*/ 62924 h 3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2683" h="314613">
                    <a:moveTo>
                      <a:pt x="0" y="62924"/>
                    </a:moveTo>
                    <a:cubicBezTo>
                      <a:pt x="0" y="28172"/>
                      <a:pt x="28172" y="0"/>
                      <a:pt x="62924" y="0"/>
                    </a:cubicBezTo>
                    <a:lnTo>
                      <a:pt x="1689759" y="0"/>
                    </a:lnTo>
                    <a:cubicBezTo>
                      <a:pt x="1724511" y="0"/>
                      <a:pt x="1752683" y="28172"/>
                      <a:pt x="1752683" y="62924"/>
                    </a:cubicBezTo>
                    <a:lnTo>
                      <a:pt x="1752683" y="314613"/>
                    </a:lnTo>
                    <a:lnTo>
                      <a:pt x="0" y="314613"/>
                    </a:lnTo>
                    <a:lnTo>
                      <a:pt x="0" y="62924"/>
                    </a:lnTo>
                    <a:close/>
                  </a:path>
                </a:pathLst>
              </a:cu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Bahnschrift SemiBold" panose="020B0502040204020203" pitchFamily="34" charset="0"/>
                  </a:rPr>
                  <a:t>CART</a:t>
                </a:r>
              </a:p>
            </p:txBody>
          </p:sp>
          <p:grpSp>
            <p:nvGrpSpPr>
              <p:cNvPr id="35" name="Group 34">
                <a:extLst>
                  <a:ext uri="{FF2B5EF4-FFF2-40B4-BE49-F238E27FC236}">
                    <a16:creationId xmlns:a16="http://schemas.microsoft.com/office/drawing/2014/main" id="{3E1069C9-28AE-414E-AB1C-48BEEB6AD558}"/>
                  </a:ext>
                </a:extLst>
              </p:cNvPr>
              <p:cNvGrpSpPr/>
              <p:nvPr/>
            </p:nvGrpSpPr>
            <p:grpSpPr>
              <a:xfrm>
                <a:off x="6538735" y="2089171"/>
                <a:ext cx="1707929" cy="338554"/>
                <a:chOff x="6538735" y="2089171"/>
                <a:chExt cx="1707929" cy="338554"/>
              </a:xfrm>
            </p:grpSpPr>
            <p:sp>
              <p:nvSpPr>
                <p:cNvPr id="30" name="TextBox 29">
                  <a:extLst>
                    <a:ext uri="{FF2B5EF4-FFF2-40B4-BE49-F238E27FC236}">
                      <a16:creationId xmlns:a16="http://schemas.microsoft.com/office/drawing/2014/main" id="{647119F1-90E7-45C5-8F12-3DC3C26438E3}"/>
                    </a:ext>
                  </a:extLst>
                </p:cNvPr>
                <p:cNvSpPr txBox="1"/>
                <p:nvPr/>
              </p:nvSpPr>
              <p:spPr>
                <a:xfrm>
                  <a:off x="6538735" y="2089171"/>
                  <a:ext cx="719492" cy="338554"/>
                </a:xfrm>
                <a:prstGeom prst="rect">
                  <a:avLst/>
                </a:prstGeom>
                <a:noFill/>
              </p:spPr>
              <p:txBody>
                <a:bodyPr wrap="none" rtlCol="0">
                  <a:spAutoFit/>
                </a:bodyPr>
                <a:lstStyle/>
                <a:p>
                  <a:r>
                    <a:rPr lang="en-GB" sz="1600" dirty="0">
                      <a:solidFill>
                        <a:schemeClr val="bg1"/>
                      </a:solidFill>
                    </a:rPr>
                    <a:t>Item 1</a:t>
                  </a:r>
                </a:p>
              </p:txBody>
            </p:sp>
            <p:sp>
              <p:nvSpPr>
                <p:cNvPr id="34" name="TextBox 33">
                  <a:extLst>
                    <a:ext uri="{FF2B5EF4-FFF2-40B4-BE49-F238E27FC236}">
                      <a16:creationId xmlns:a16="http://schemas.microsoft.com/office/drawing/2014/main" id="{98F0EF08-F7D6-4DCB-B837-EF28A65BDB30}"/>
                    </a:ext>
                  </a:extLst>
                </p:cNvPr>
                <p:cNvSpPr txBox="1"/>
                <p:nvPr/>
              </p:nvSpPr>
              <p:spPr>
                <a:xfrm>
                  <a:off x="7593921" y="2089171"/>
                  <a:ext cx="652743" cy="338554"/>
                </a:xfrm>
                <a:prstGeom prst="rect">
                  <a:avLst/>
                </a:prstGeom>
                <a:noFill/>
              </p:spPr>
              <p:txBody>
                <a:bodyPr wrap="none" rtlCol="0">
                  <a:spAutoFit/>
                </a:bodyPr>
                <a:lstStyle/>
                <a:p>
                  <a:pPr algn="r"/>
                  <a:r>
                    <a:rPr lang="en-GB" sz="1600" dirty="0">
                      <a:solidFill>
                        <a:schemeClr val="bg1"/>
                      </a:solidFill>
                    </a:rPr>
                    <a:t>£3.95</a:t>
                  </a:r>
                </a:p>
              </p:txBody>
            </p:sp>
            <p:cxnSp>
              <p:nvCxnSpPr>
                <p:cNvPr id="33" name="Straight Connector 32">
                  <a:extLst>
                    <a:ext uri="{FF2B5EF4-FFF2-40B4-BE49-F238E27FC236}">
                      <a16:creationId xmlns:a16="http://schemas.microsoft.com/office/drawing/2014/main" id="{09D2E467-306B-41B7-A377-87E6567278EF}"/>
                    </a:ext>
                  </a:extLst>
                </p:cNvPr>
                <p:cNvCxnSpPr/>
                <p:nvPr/>
              </p:nvCxnSpPr>
              <p:spPr>
                <a:xfrm>
                  <a:off x="6565185" y="2427725"/>
                  <a:ext cx="16102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395E7696-62DE-4F95-93EC-62DC65298825}"/>
                  </a:ext>
                </a:extLst>
              </p:cNvPr>
              <p:cNvGrpSpPr/>
              <p:nvPr/>
            </p:nvGrpSpPr>
            <p:grpSpPr>
              <a:xfrm>
                <a:off x="6538735" y="2442112"/>
                <a:ext cx="1707929" cy="338554"/>
                <a:chOff x="6538735" y="2089171"/>
                <a:chExt cx="1707929" cy="338554"/>
              </a:xfrm>
            </p:grpSpPr>
            <p:sp>
              <p:nvSpPr>
                <p:cNvPr id="39" name="TextBox 38">
                  <a:extLst>
                    <a:ext uri="{FF2B5EF4-FFF2-40B4-BE49-F238E27FC236}">
                      <a16:creationId xmlns:a16="http://schemas.microsoft.com/office/drawing/2014/main" id="{E53EAD00-E5A7-4410-84DA-94C8943642FD}"/>
                    </a:ext>
                  </a:extLst>
                </p:cNvPr>
                <p:cNvSpPr txBox="1"/>
                <p:nvPr/>
              </p:nvSpPr>
              <p:spPr>
                <a:xfrm>
                  <a:off x="6538735" y="2089171"/>
                  <a:ext cx="719492" cy="338554"/>
                </a:xfrm>
                <a:prstGeom prst="rect">
                  <a:avLst/>
                </a:prstGeom>
                <a:noFill/>
              </p:spPr>
              <p:txBody>
                <a:bodyPr wrap="none" rtlCol="0">
                  <a:spAutoFit/>
                </a:bodyPr>
                <a:lstStyle/>
                <a:p>
                  <a:r>
                    <a:rPr lang="en-GB" sz="1600" dirty="0">
                      <a:solidFill>
                        <a:schemeClr val="bg1"/>
                      </a:solidFill>
                    </a:rPr>
                    <a:t>Item 2</a:t>
                  </a:r>
                </a:p>
              </p:txBody>
            </p:sp>
            <p:sp>
              <p:nvSpPr>
                <p:cNvPr id="40" name="TextBox 39">
                  <a:extLst>
                    <a:ext uri="{FF2B5EF4-FFF2-40B4-BE49-F238E27FC236}">
                      <a16:creationId xmlns:a16="http://schemas.microsoft.com/office/drawing/2014/main" id="{FEE87F47-E612-4725-8136-9126E4779A24}"/>
                    </a:ext>
                  </a:extLst>
                </p:cNvPr>
                <p:cNvSpPr txBox="1"/>
                <p:nvPr/>
              </p:nvSpPr>
              <p:spPr>
                <a:xfrm>
                  <a:off x="7489726" y="2089171"/>
                  <a:ext cx="756938" cy="338554"/>
                </a:xfrm>
                <a:prstGeom prst="rect">
                  <a:avLst/>
                </a:prstGeom>
                <a:noFill/>
              </p:spPr>
              <p:txBody>
                <a:bodyPr wrap="none" rtlCol="0">
                  <a:spAutoFit/>
                </a:bodyPr>
                <a:lstStyle/>
                <a:p>
                  <a:pPr algn="r"/>
                  <a:r>
                    <a:rPr lang="en-GB" sz="1600" dirty="0">
                      <a:solidFill>
                        <a:schemeClr val="bg1"/>
                      </a:solidFill>
                    </a:rPr>
                    <a:t>£12.00</a:t>
                  </a:r>
                </a:p>
              </p:txBody>
            </p:sp>
            <p:cxnSp>
              <p:nvCxnSpPr>
                <p:cNvPr id="41" name="Straight Connector 40">
                  <a:extLst>
                    <a:ext uri="{FF2B5EF4-FFF2-40B4-BE49-F238E27FC236}">
                      <a16:creationId xmlns:a16="http://schemas.microsoft.com/office/drawing/2014/main" id="{5BAC2FE1-E306-4389-9819-49EDB62B02AD}"/>
                    </a:ext>
                  </a:extLst>
                </p:cNvPr>
                <p:cNvCxnSpPr/>
                <p:nvPr/>
              </p:nvCxnSpPr>
              <p:spPr>
                <a:xfrm>
                  <a:off x="6565185" y="2427725"/>
                  <a:ext cx="16102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Rectangle: Rounded Corners 28">
                <a:extLst>
                  <a:ext uri="{FF2B5EF4-FFF2-40B4-BE49-F238E27FC236}">
                    <a16:creationId xmlns:a16="http://schemas.microsoft.com/office/drawing/2014/main" id="{2C203945-A229-4BED-A514-322B2F17C03B}"/>
                  </a:ext>
                </a:extLst>
              </p:cNvPr>
              <p:cNvSpPr/>
              <p:nvPr/>
            </p:nvSpPr>
            <p:spPr>
              <a:xfrm rot="10800000">
                <a:off x="6493854" y="3897889"/>
                <a:ext cx="1752683" cy="314613"/>
              </a:xfrm>
              <a:custGeom>
                <a:avLst/>
                <a:gdLst>
                  <a:gd name="connsiteX0" fmla="*/ 0 w 1752683"/>
                  <a:gd name="connsiteY0" fmla="*/ 62924 h 377537"/>
                  <a:gd name="connsiteX1" fmla="*/ 62924 w 1752683"/>
                  <a:gd name="connsiteY1" fmla="*/ 0 h 377537"/>
                  <a:gd name="connsiteX2" fmla="*/ 1689759 w 1752683"/>
                  <a:gd name="connsiteY2" fmla="*/ 0 h 377537"/>
                  <a:gd name="connsiteX3" fmla="*/ 1752683 w 1752683"/>
                  <a:gd name="connsiteY3" fmla="*/ 62924 h 377537"/>
                  <a:gd name="connsiteX4" fmla="*/ 1752683 w 1752683"/>
                  <a:gd name="connsiteY4" fmla="*/ 314613 h 377537"/>
                  <a:gd name="connsiteX5" fmla="*/ 1689759 w 1752683"/>
                  <a:gd name="connsiteY5" fmla="*/ 377537 h 377537"/>
                  <a:gd name="connsiteX6" fmla="*/ 62924 w 1752683"/>
                  <a:gd name="connsiteY6" fmla="*/ 377537 h 377537"/>
                  <a:gd name="connsiteX7" fmla="*/ 0 w 1752683"/>
                  <a:gd name="connsiteY7" fmla="*/ 314613 h 377537"/>
                  <a:gd name="connsiteX8" fmla="*/ 0 w 1752683"/>
                  <a:gd name="connsiteY8" fmla="*/ 62924 h 377537"/>
                  <a:gd name="connsiteX0" fmla="*/ 0 w 1752683"/>
                  <a:gd name="connsiteY0" fmla="*/ 62924 h 377537"/>
                  <a:gd name="connsiteX1" fmla="*/ 62924 w 1752683"/>
                  <a:gd name="connsiteY1" fmla="*/ 0 h 377537"/>
                  <a:gd name="connsiteX2" fmla="*/ 1689759 w 1752683"/>
                  <a:gd name="connsiteY2" fmla="*/ 0 h 377537"/>
                  <a:gd name="connsiteX3" fmla="*/ 1752683 w 1752683"/>
                  <a:gd name="connsiteY3" fmla="*/ 62924 h 377537"/>
                  <a:gd name="connsiteX4" fmla="*/ 1752683 w 1752683"/>
                  <a:gd name="connsiteY4" fmla="*/ 314613 h 377537"/>
                  <a:gd name="connsiteX5" fmla="*/ 1689759 w 1752683"/>
                  <a:gd name="connsiteY5" fmla="*/ 377537 h 377537"/>
                  <a:gd name="connsiteX6" fmla="*/ 0 w 1752683"/>
                  <a:gd name="connsiteY6" fmla="*/ 314613 h 377537"/>
                  <a:gd name="connsiteX7" fmla="*/ 0 w 1752683"/>
                  <a:gd name="connsiteY7" fmla="*/ 62924 h 377537"/>
                  <a:gd name="connsiteX0" fmla="*/ 0 w 1752683"/>
                  <a:gd name="connsiteY0" fmla="*/ 62924 h 346074"/>
                  <a:gd name="connsiteX1" fmla="*/ 62924 w 1752683"/>
                  <a:gd name="connsiteY1" fmla="*/ 0 h 346074"/>
                  <a:gd name="connsiteX2" fmla="*/ 1689759 w 1752683"/>
                  <a:gd name="connsiteY2" fmla="*/ 0 h 346074"/>
                  <a:gd name="connsiteX3" fmla="*/ 1752683 w 1752683"/>
                  <a:gd name="connsiteY3" fmla="*/ 62924 h 346074"/>
                  <a:gd name="connsiteX4" fmla="*/ 1752683 w 1752683"/>
                  <a:gd name="connsiteY4" fmla="*/ 314613 h 346074"/>
                  <a:gd name="connsiteX5" fmla="*/ 0 w 1752683"/>
                  <a:gd name="connsiteY5" fmla="*/ 314613 h 346074"/>
                  <a:gd name="connsiteX6" fmla="*/ 0 w 1752683"/>
                  <a:gd name="connsiteY6" fmla="*/ 62924 h 346074"/>
                  <a:gd name="connsiteX0" fmla="*/ 0 w 1752683"/>
                  <a:gd name="connsiteY0" fmla="*/ 62924 h 336840"/>
                  <a:gd name="connsiteX1" fmla="*/ 62924 w 1752683"/>
                  <a:gd name="connsiteY1" fmla="*/ 0 h 336840"/>
                  <a:gd name="connsiteX2" fmla="*/ 1689759 w 1752683"/>
                  <a:gd name="connsiteY2" fmla="*/ 0 h 336840"/>
                  <a:gd name="connsiteX3" fmla="*/ 1752683 w 1752683"/>
                  <a:gd name="connsiteY3" fmla="*/ 62924 h 336840"/>
                  <a:gd name="connsiteX4" fmla="*/ 1752683 w 1752683"/>
                  <a:gd name="connsiteY4" fmla="*/ 314613 h 336840"/>
                  <a:gd name="connsiteX5" fmla="*/ 0 w 1752683"/>
                  <a:gd name="connsiteY5" fmla="*/ 314613 h 336840"/>
                  <a:gd name="connsiteX6" fmla="*/ 0 w 1752683"/>
                  <a:gd name="connsiteY6" fmla="*/ 62924 h 336840"/>
                  <a:gd name="connsiteX0" fmla="*/ 0 w 1752683"/>
                  <a:gd name="connsiteY0" fmla="*/ 62924 h 321886"/>
                  <a:gd name="connsiteX1" fmla="*/ 62924 w 1752683"/>
                  <a:gd name="connsiteY1" fmla="*/ 0 h 321886"/>
                  <a:gd name="connsiteX2" fmla="*/ 1689759 w 1752683"/>
                  <a:gd name="connsiteY2" fmla="*/ 0 h 321886"/>
                  <a:gd name="connsiteX3" fmla="*/ 1752683 w 1752683"/>
                  <a:gd name="connsiteY3" fmla="*/ 62924 h 321886"/>
                  <a:gd name="connsiteX4" fmla="*/ 1752683 w 1752683"/>
                  <a:gd name="connsiteY4" fmla="*/ 314613 h 321886"/>
                  <a:gd name="connsiteX5" fmla="*/ 0 w 1752683"/>
                  <a:gd name="connsiteY5" fmla="*/ 314613 h 321886"/>
                  <a:gd name="connsiteX6" fmla="*/ 0 w 1752683"/>
                  <a:gd name="connsiteY6" fmla="*/ 62924 h 321886"/>
                  <a:gd name="connsiteX0" fmla="*/ 0 w 1752683"/>
                  <a:gd name="connsiteY0" fmla="*/ 62924 h 314613"/>
                  <a:gd name="connsiteX1" fmla="*/ 62924 w 1752683"/>
                  <a:gd name="connsiteY1" fmla="*/ 0 h 314613"/>
                  <a:gd name="connsiteX2" fmla="*/ 1689759 w 1752683"/>
                  <a:gd name="connsiteY2" fmla="*/ 0 h 314613"/>
                  <a:gd name="connsiteX3" fmla="*/ 1752683 w 1752683"/>
                  <a:gd name="connsiteY3" fmla="*/ 62924 h 314613"/>
                  <a:gd name="connsiteX4" fmla="*/ 1752683 w 1752683"/>
                  <a:gd name="connsiteY4" fmla="*/ 314613 h 314613"/>
                  <a:gd name="connsiteX5" fmla="*/ 0 w 1752683"/>
                  <a:gd name="connsiteY5" fmla="*/ 314613 h 314613"/>
                  <a:gd name="connsiteX6" fmla="*/ 0 w 1752683"/>
                  <a:gd name="connsiteY6" fmla="*/ 62924 h 3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2683" h="314613">
                    <a:moveTo>
                      <a:pt x="0" y="62924"/>
                    </a:moveTo>
                    <a:cubicBezTo>
                      <a:pt x="0" y="28172"/>
                      <a:pt x="28172" y="0"/>
                      <a:pt x="62924" y="0"/>
                    </a:cubicBezTo>
                    <a:lnTo>
                      <a:pt x="1689759" y="0"/>
                    </a:lnTo>
                    <a:cubicBezTo>
                      <a:pt x="1724511" y="0"/>
                      <a:pt x="1752683" y="28172"/>
                      <a:pt x="1752683" y="62924"/>
                    </a:cubicBezTo>
                    <a:lnTo>
                      <a:pt x="1752683" y="314613"/>
                    </a:lnTo>
                    <a:lnTo>
                      <a:pt x="0" y="314613"/>
                    </a:lnTo>
                    <a:lnTo>
                      <a:pt x="0" y="62924"/>
                    </a:lnTo>
                    <a:close/>
                  </a:path>
                </a:pathLst>
              </a:cu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latin typeface="Bahnschrift SemiBold" panose="020B0502040204020203" pitchFamily="34" charset="0"/>
                </a:endParaRPr>
              </a:p>
            </p:txBody>
          </p:sp>
          <p:sp>
            <p:nvSpPr>
              <p:cNvPr id="36" name="Rectangle 35">
                <a:extLst>
                  <a:ext uri="{FF2B5EF4-FFF2-40B4-BE49-F238E27FC236}">
                    <a16:creationId xmlns:a16="http://schemas.microsoft.com/office/drawing/2014/main" id="{9305ACF0-CED3-40C4-9B24-E8690A981C56}"/>
                  </a:ext>
                </a:extLst>
              </p:cNvPr>
              <p:cNvSpPr/>
              <p:nvPr/>
            </p:nvSpPr>
            <p:spPr>
              <a:xfrm>
                <a:off x="6493728" y="3897910"/>
                <a:ext cx="1752174" cy="313666"/>
              </a:xfrm>
              <a:prstGeom prst="rect">
                <a:avLst/>
              </a:prstGeom>
            </p:spPr>
            <p:txBody>
              <a:bodyPr wrap="square" anchor="ctr" anchorCtr="0">
                <a:noAutofit/>
              </a:bodyPr>
              <a:lstStyle/>
              <a:p>
                <a:r>
                  <a:rPr lang="en-GB" sz="1200" dirty="0">
                    <a:latin typeface="Bahnschrift SemiBold" panose="020B0502040204020203" pitchFamily="34" charset="0"/>
                  </a:rPr>
                  <a:t> Total:  £15.95</a:t>
                </a:r>
              </a:p>
            </p:txBody>
          </p:sp>
          <p:sp>
            <p:nvSpPr>
              <p:cNvPr id="37" name="Rectangle 36">
                <a:extLst>
                  <a:ext uri="{FF2B5EF4-FFF2-40B4-BE49-F238E27FC236}">
                    <a16:creationId xmlns:a16="http://schemas.microsoft.com/office/drawing/2014/main" id="{5202D1F2-BC43-4B33-A0C7-6152D9A3E655}"/>
                  </a:ext>
                </a:extLst>
              </p:cNvPr>
              <p:cNvSpPr/>
              <p:nvPr/>
            </p:nvSpPr>
            <p:spPr>
              <a:xfrm>
                <a:off x="7769300" y="3958268"/>
                <a:ext cx="408861" cy="1870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Isosceles Triangle 42">
                <a:extLst>
                  <a:ext uri="{FF2B5EF4-FFF2-40B4-BE49-F238E27FC236}">
                    <a16:creationId xmlns:a16="http://schemas.microsoft.com/office/drawing/2014/main" id="{4DFCDF1A-2EC1-4148-9EB9-5AE676E93EE8}"/>
                  </a:ext>
                </a:extLst>
              </p:cNvPr>
              <p:cNvSpPr/>
              <p:nvPr/>
            </p:nvSpPr>
            <p:spPr>
              <a:xfrm rot="5400000">
                <a:off x="7930958" y="3995412"/>
                <a:ext cx="109746" cy="10628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61" name="Oval 160">
            <a:extLst>
              <a:ext uri="{FF2B5EF4-FFF2-40B4-BE49-F238E27FC236}">
                <a16:creationId xmlns:a16="http://schemas.microsoft.com/office/drawing/2014/main" id="{4F48080D-CC3D-4BFE-951C-76BA88129BAF}"/>
              </a:ext>
            </a:extLst>
          </p:cNvPr>
          <p:cNvSpPr/>
          <p:nvPr/>
        </p:nvSpPr>
        <p:spPr>
          <a:xfrm>
            <a:off x="5696059" y="588704"/>
            <a:ext cx="811088" cy="81108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latin typeface="Bahnschrift SemiBold" panose="020B0502040204020203" pitchFamily="34" charset="0"/>
              </a:rPr>
              <a:t>2</a:t>
            </a:r>
          </a:p>
        </p:txBody>
      </p:sp>
      <p:sp>
        <p:nvSpPr>
          <p:cNvPr id="162" name="Oval 161">
            <a:extLst>
              <a:ext uri="{FF2B5EF4-FFF2-40B4-BE49-F238E27FC236}">
                <a16:creationId xmlns:a16="http://schemas.microsoft.com/office/drawing/2014/main" id="{B7DAB002-6A10-4225-B241-EE3728225F1F}"/>
              </a:ext>
            </a:extLst>
          </p:cNvPr>
          <p:cNvSpPr/>
          <p:nvPr/>
        </p:nvSpPr>
        <p:spPr>
          <a:xfrm>
            <a:off x="9358456" y="588704"/>
            <a:ext cx="811088" cy="81108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latin typeface="Bahnschrift SemiBold" panose="020B0502040204020203" pitchFamily="34" charset="0"/>
              </a:rPr>
              <a:t>3</a:t>
            </a:r>
          </a:p>
        </p:txBody>
      </p:sp>
      <p:sp>
        <p:nvSpPr>
          <p:cNvPr id="163" name="Rectangle: Rounded Corners 162">
            <a:extLst>
              <a:ext uri="{FF2B5EF4-FFF2-40B4-BE49-F238E27FC236}">
                <a16:creationId xmlns:a16="http://schemas.microsoft.com/office/drawing/2014/main" id="{1F366004-F005-42B7-9AF9-AF1C5EED2E43}"/>
              </a:ext>
            </a:extLst>
          </p:cNvPr>
          <p:cNvSpPr/>
          <p:nvPr/>
        </p:nvSpPr>
        <p:spPr>
          <a:xfrm>
            <a:off x="8932001" y="2151643"/>
            <a:ext cx="1700332" cy="1099333"/>
          </a:xfrm>
          <a:prstGeom prst="roundRect">
            <a:avLst>
              <a:gd name="adj" fmla="val 72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lumMod val="50000"/>
                    <a:lumOff val="50000"/>
                  </a:schemeClr>
                </a:solidFill>
                <a:latin typeface="Bahnschrift SemiBold" panose="020B0502040204020203" pitchFamily="34" charset="0"/>
              </a:rPr>
              <a:t>PIN</a:t>
            </a:r>
          </a:p>
          <a:p>
            <a:pPr algn="ctr"/>
            <a:r>
              <a:rPr lang="en-GB" sz="2400" dirty="0">
                <a:solidFill>
                  <a:schemeClr val="bg1">
                    <a:lumMod val="50000"/>
                    <a:lumOff val="50000"/>
                  </a:schemeClr>
                </a:solidFill>
                <a:latin typeface="Bahnschrift SemiBold" panose="020B0502040204020203" pitchFamily="34" charset="0"/>
              </a:rPr>
              <a:t>* * * *</a:t>
            </a:r>
          </a:p>
        </p:txBody>
      </p:sp>
    </p:spTree>
    <p:extLst>
      <p:ext uri="{BB962C8B-B14F-4D97-AF65-F5344CB8AC3E}">
        <p14:creationId xmlns:p14="http://schemas.microsoft.com/office/powerpoint/2010/main" val="141794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500"/>
                                        <p:tgtEl>
                                          <p:spTgt spid="10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childTnLst>
                                </p:cTn>
                              </p:par>
                              <p:par>
                                <p:cTn id="13" presetID="10" presetClass="entr" presetSubtype="0"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5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1"/>
                                        </p:tgtEl>
                                        <p:attrNameLst>
                                          <p:attrName>style.visibility</p:attrName>
                                        </p:attrNameLst>
                                      </p:cBhvr>
                                      <p:to>
                                        <p:strVal val="visible"/>
                                      </p:to>
                                    </p:set>
                                    <p:animEffect transition="in" filter="fade">
                                      <p:cBhvr>
                                        <p:cTn id="20" dur="500"/>
                                        <p:tgtEl>
                                          <p:spTgt spid="16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027"/>
                                        </p:tgtEl>
                                        <p:attrNameLst>
                                          <p:attrName>style.visibility</p:attrName>
                                        </p:attrNameLst>
                                      </p:cBhvr>
                                      <p:to>
                                        <p:strVal val="visible"/>
                                      </p:to>
                                    </p:set>
                                    <p:animEffect transition="in" filter="fade">
                                      <p:cBhvr>
                                        <p:cTn id="28" dur="500"/>
                                        <p:tgtEl>
                                          <p:spTgt spid="1027"/>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037"/>
                                        </p:tgtEl>
                                        <p:attrNameLst>
                                          <p:attrName>style.visibility</p:attrName>
                                        </p:attrNameLst>
                                      </p:cBhvr>
                                      <p:to>
                                        <p:strVal val="visible"/>
                                      </p:to>
                                    </p:set>
                                    <p:animEffect transition="in" filter="fade">
                                      <p:cBhvr>
                                        <p:cTn id="32" dur="500"/>
                                        <p:tgtEl>
                                          <p:spTgt spid="10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fade">
                                      <p:cBhvr>
                                        <p:cTn id="37" dur="500"/>
                                        <p:tgtEl>
                                          <p:spTgt spid="16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038"/>
                                        </p:tgtEl>
                                        <p:attrNameLst>
                                          <p:attrName>style.visibility</p:attrName>
                                        </p:attrNameLst>
                                      </p:cBhvr>
                                      <p:to>
                                        <p:strVal val="visible"/>
                                      </p:to>
                                    </p:set>
                                    <p:animEffect transition="in" filter="fade">
                                      <p:cBhvr>
                                        <p:cTn id="41" dur="500"/>
                                        <p:tgtEl>
                                          <p:spTgt spid="1038"/>
                                        </p:tgtEl>
                                      </p:cBhvr>
                                    </p:animEffect>
                                  </p:childTnLst>
                                </p:cTn>
                              </p:par>
                            </p:childTnLst>
                          </p:cTn>
                        </p:par>
                        <p:par>
                          <p:cTn id="42" fill="hold">
                            <p:stCondLst>
                              <p:cond delay="1000"/>
                            </p:stCondLst>
                            <p:childTnLst>
                              <p:par>
                                <p:cTn id="43" presetID="42" presetClass="entr" presetSubtype="0" fill="hold" nodeType="afterEffect">
                                  <p:stCondLst>
                                    <p:cond delay="0"/>
                                  </p:stCondLst>
                                  <p:childTnLst>
                                    <p:set>
                                      <p:cBhvr>
                                        <p:cTn id="44" dur="1" fill="hold">
                                          <p:stCondLst>
                                            <p:cond delay="0"/>
                                          </p:stCondLst>
                                        </p:cTn>
                                        <p:tgtEl>
                                          <p:spTgt spid="1034"/>
                                        </p:tgtEl>
                                        <p:attrNameLst>
                                          <p:attrName>style.visibility</p:attrName>
                                        </p:attrNameLst>
                                      </p:cBhvr>
                                      <p:to>
                                        <p:strVal val="visible"/>
                                      </p:to>
                                    </p:set>
                                    <p:animEffect transition="in" filter="fade">
                                      <p:cBhvr>
                                        <p:cTn id="45" dur="1000"/>
                                        <p:tgtEl>
                                          <p:spTgt spid="1034"/>
                                        </p:tgtEl>
                                      </p:cBhvr>
                                    </p:animEffect>
                                    <p:anim calcmode="lin" valueType="num">
                                      <p:cBhvr>
                                        <p:cTn id="46" dur="1000" fill="hold"/>
                                        <p:tgtEl>
                                          <p:spTgt spid="1034"/>
                                        </p:tgtEl>
                                        <p:attrNameLst>
                                          <p:attrName>ppt_x</p:attrName>
                                        </p:attrNameLst>
                                      </p:cBhvr>
                                      <p:tavLst>
                                        <p:tav tm="0">
                                          <p:val>
                                            <p:strVal val="#ppt_x"/>
                                          </p:val>
                                        </p:tav>
                                        <p:tav tm="100000">
                                          <p:val>
                                            <p:strVal val="#ppt_x"/>
                                          </p:val>
                                        </p:tav>
                                      </p:tavLst>
                                    </p:anim>
                                    <p:anim calcmode="lin" valueType="num">
                                      <p:cBhvr>
                                        <p:cTn id="47" dur="1000" fill="hold"/>
                                        <p:tgtEl>
                                          <p:spTgt spid="103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163"/>
                                        </p:tgtEl>
                                        <p:attrNameLst>
                                          <p:attrName>style.visibility</p:attrName>
                                        </p:attrNameLst>
                                      </p:cBhvr>
                                      <p:to>
                                        <p:strVal val="visible"/>
                                      </p:to>
                                    </p:set>
                                    <p:animEffect transition="in" filter="fade">
                                      <p:cBhvr>
                                        <p:cTn id="51"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 grpId="0" animBg="1"/>
      <p:bldP spid="161" grpId="0" animBg="1"/>
      <p:bldP spid="162" grpId="0" animBg="1"/>
      <p:bldP spid="16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4CC7D1-A24F-4BFB-A393-7AE9E3FD1A73}"/>
              </a:ext>
            </a:extLst>
          </p:cNvPr>
          <p:cNvSpPr txBox="1"/>
          <p:nvPr/>
        </p:nvSpPr>
        <p:spPr>
          <a:xfrm>
            <a:off x="2294467" y="3200400"/>
            <a:ext cx="9558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EFFFF"/>
                </a:solidFill>
                <a:effectLst/>
                <a:uLnTx/>
                <a:uFillTx/>
                <a:latin typeface="Century Gothic"/>
                <a:ea typeface="+mn-ea"/>
                <a:cs typeface="+mn-cs"/>
              </a:rPr>
              <a:t>Share details about an upcoming event, conference, user group, booth </a:t>
            </a:r>
            <a:r>
              <a:rPr kumimoji="0" lang="en-US" sz="1800" b="1" i="0" u="none" strike="noStrike" kern="1200" cap="none" spc="0" normalizeH="0" baseline="0" noProof="0" dirty="0" err="1">
                <a:ln>
                  <a:noFill/>
                </a:ln>
                <a:solidFill>
                  <a:srgbClr val="FEFFFF"/>
                </a:solidFill>
                <a:effectLst/>
                <a:uLnTx/>
                <a:uFillTx/>
                <a:latin typeface="Century Gothic"/>
                <a:ea typeface="+mn-ea"/>
                <a:cs typeface="+mn-cs"/>
              </a:rPr>
              <a:t>raffel</a:t>
            </a:r>
            <a:r>
              <a:rPr kumimoji="0" lang="en-US" sz="1800" b="1" i="0" u="none" strike="noStrike" kern="1200" cap="none" spc="0" normalizeH="0" baseline="0" noProof="0" dirty="0">
                <a:ln>
                  <a:noFill/>
                </a:ln>
                <a:solidFill>
                  <a:srgbClr val="FEFFFF"/>
                </a:solidFill>
                <a:effectLst/>
                <a:uLnTx/>
                <a:uFillTx/>
                <a:latin typeface="Century Gothic"/>
                <a:ea typeface="+mn-ea"/>
                <a:cs typeface="+mn-cs"/>
              </a:rPr>
              <a:t> </a:t>
            </a:r>
            <a:r>
              <a:rPr kumimoji="0" lang="en-US" sz="1800" b="1" i="0" u="none" strike="noStrike" kern="1200" cap="none" spc="0" normalizeH="0" baseline="0" noProof="0" dirty="0" err="1">
                <a:ln>
                  <a:noFill/>
                </a:ln>
                <a:solidFill>
                  <a:srgbClr val="FEFFFF"/>
                </a:solidFill>
                <a:effectLst/>
                <a:uLnTx/>
                <a:uFillTx/>
                <a:latin typeface="Century Gothic"/>
                <a:ea typeface="+mn-ea"/>
                <a:cs typeface="+mn-cs"/>
              </a:rPr>
              <a:t>ect</a:t>
            </a:r>
            <a:r>
              <a:rPr kumimoji="0" lang="en-US" sz="1800" b="1" i="0" u="none" strike="noStrike" kern="1200" cap="none" spc="0" normalizeH="0" baseline="0" noProof="0" dirty="0">
                <a:ln>
                  <a:noFill/>
                </a:ln>
                <a:solidFill>
                  <a:srgbClr val="FEFFFF"/>
                </a:solidFill>
                <a:effectLst/>
                <a:uLnTx/>
                <a:uFillTx/>
                <a:latin typeface="Century Gothic"/>
                <a:ea typeface="+mn-ea"/>
                <a:cs typeface="+mn-cs"/>
              </a:rPr>
              <a:t> here.</a:t>
            </a:r>
            <a:endParaRPr kumimoji="0" lang="en-US" sz="1800" b="0" i="0" u="none" strike="noStrike" kern="1200" cap="none" spc="0" normalizeH="0" baseline="0" noProof="0" dirty="0">
              <a:ln>
                <a:noFill/>
              </a:ln>
              <a:solidFill>
                <a:srgbClr val="005596"/>
              </a:solidFill>
              <a:effectLst/>
              <a:uLnTx/>
              <a:uFillTx/>
              <a:latin typeface="Century Gothic"/>
              <a:ea typeface="+mn-ea"/>
              <a:cs typeface="+mn-cs"/>
            </a:endParaRPr>
          </a:p>
        </p:txBody>
      </p:sp>
      <p:pic>
        <p:nvPicPr>
          <p:cNvPr id="3" name="Picture 2" descr="A close up of a map&#10;&#10;Description automatically generated">
            <a:extLst>
              <a:ext uri="{FF2B5EF4-FFF2-40B4-BE49-F238E27FC236}">
                <a16:creationId xmlns:a16="http://schemas.microsoft.com/office/drawing/2014/main" id="{01D789B7-FAF9-4A29-9393-F815D165E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21"/>
            <a:ext cx="12204150" cy="6851179"/>
          </a:xfrm>
          <a:prstGeom prst="rect">
            <a:avLst/>
          </a:prstGeom>
        </p:spPr>
      </p:pic>
    </p:spTree>
    <p:extLst>
      <p:ext uri="{BB962C8B-B14F-4D97-AF65-F5344CB8AC3E}">
        <p14:creationId xmlns:p14="http://schemas.microsoft.com/office/powerpoint/2010/main" val="3573625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893527-4DCD-4DC6-A97A-2463D538D9EB}"/>
              </a:ext>
            </a:extLst>
          </p:cNvPr>
          <p:cNvSpPr txBox="1"/>
          <p:nvPr/>
        </p:nvSpPr>
        <p:spPr>
          <a:xfrm>
            <a:off x="2108201" y="2167467"/>
            <a:ext cx="8204199"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EFFFF"/>
                </a:solidFill>
                <a:effectLst/>
                <a:uLnTx/>
                <a:uFillTx/>
                <a:latin typeface="Century Gothic"/>
                <a:ea typeface="+mn-ea"/>
                <a:cs typeface="+mn-cs"/>
              </a:rPr>
              <a:t>Training class advertisement here</a:t>
            </a:r>
            <a:r>
              <a:rPr kumimoji="0" lang="en-US" sz="1800" b="0" i="0" u="none" strike="noStrike" kern="1200" cap="none" spc="0" normalizeH="0" baseline="0" noProof="0" dirty="0">
                <a:ln>
                  <a:noFill/>
                </a:ln>
                <a:solidFill>
                  <a:srgbClr val="005596"/>
                </a:solidFill>
                <a:effectLst/>
                <a:uLnTx/>
                <a:uFillTx/>
                <a:latin typeface="Century Gothic"/>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5596"/>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596"/>
                </a:solidFill>
                <a:effectLst/>
                <a:uLnTx/>
                <a:uFillTx/>
                <a:latin typeface="Century Gothic"/>
                <a:ea typeface="+mn-ea"/>
                <a:cs typeface="+mn-cs"/>
              </a:rPr>
              <a:t>For details around upcoming training courses available, please check with your local business development managers/office leadership</a:t>
            </a:r>
          </a:p>
        </p:txBody>
      </p:sp>
      <p:pic>
        <p:nvPicPr>
          <p:cNvPr id="7" name="Picture 6" descr="A close up of text on a white background&#10;&#10;Description automatically generated">
            <a:extLst>
              <a:ext uri="{FF2B5EF4-FFF2-40B4-BE49-F238E27FC236}">
                <a16:creationId xmlns:a16="http://schemas.microsoft.com/office/drawing/2014/main" id="{FEE3901E-703A-439D-80ED-E06EF1F3E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568" y="0"/>
            <a:ext cx="8180863" cy="6858000"/>
          </a:xfrm>
          <a:prstGeom prst="rect">
            <a:avLst/>
          </a:prstGeom>
        </p:spPr>
      </p:pic>
      <p:sp>
        <p:nvSpPr>
          <p:cNvPr id="9" name="Rectangle 8">
            <a:extLst>
              <a:ext uri="{FF2B5EF4-FFF2-40B4-BE49-F238E27FC236}">
                <a16:creationId xmlns:a16="http://schemas.microsoft.com/office/drawing/2014/main" id="{76229BAF-B216-4793-A179-743E7314AC2B}"/>
              </a:ext>
            </a:extLst>
          </p:cNvPr>
          <p:cNvSpPr/>
          <p:nvPr/>
        </p:nvSpPr>
        <p:spPr>
          <a:xfrm>
            <a:off x="2998544" y="4335830"/>
            <a:ext cx="6194909" cy="75695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EFFFF"/>
              </a:solidFill>
              <a:effectLst/>
              <a:uLnTx/>
              <a:uFillTx/>
              <a:latin typeface="Century Gothic"/>
              <a:ea typeface="+mn-ea"/>
              <a:cs typeface="+mn-cs"/>
            </a:endParaRPr>
          </a:p>
        </p:txBody>
      </p:sp>
      <p:sp>
        <p:nvSpPr>
          <p:cNvPr id="11" name="TextBox 10">
            <a:extLst>
              <a:ext uri="{FF2B5EF4-FFF2-40B4-BE49-F238E27FC236}">
                <a16:creationId xmlns:a16="http://schemas.microsoft.com/office/drawing/2014/main" id="{CBB3684D-903D-4252-81B0-E04208736AC9}"/>
              </a:ext>
            </a:extLst>
          </p:cNvPr>
          <p:cNvSpPr txBox="1"/>
          <p:nvPr/>
        </p:nvSpPr>
        <p:spPr>
          <a:xfrm>
            <a:off x="3421179" y="4349512"/>
            <a:ext cx="557824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5596"/>
                </a:solidFill>
                <a:effectLst/>
                <a:uLnTx/>
                <a:uFillTx/>
                <a:latin typeface="Open Sans" panose="020B0606030504020204" pitchFamily="34" charset="0"/>
                <a:ea typeface="Open Sans" panose="020B0606030504020204" pitchFamily="34" charset="0"/>
                <a:cs typeface="Open Sans" panose="020B0606030504020204" pitchFamily="34" charset="0"/>
              </a:rPr>
              <a:t>Fridays at 12pm CST</a:t>
            </a:r>
          </a:p>
        </p:txBody>
      </p:sp>
      <p:sp>
        <p:nvSpPr>
          <p:cNvPr id="12" name="TextBox 11">
            <a:extLst>
              <a:ext uri="{FF2B5EF4-FFF2-40B4-BE49-F238E27FC236}">
                <a16:creationId xmlns:a16="http://schemas.microsoft.com/office/drawing/2014/main" id="{CF025505-E8D1-416A-8916-2596E22321CE}"/>
              </a:ext>
            </a:extLst>
          </p:cNvPr>
          <p:cNvSpPr txBox="1"/>
          <p:nvPr/>
        </p:nvSpPr>
        <p:spPr>
          <a:xfrm>
            <a:off x="2005568" y="6212910"/>
            <a:ext cx="414611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5596"/>
                </a:solidFill>
                <a:effectLst/>
                <a:uLnTx/>
                <a:uFillTx/>
                <a:latin typeface="Century Gothic"/>
                <a:ea typeface="+mn-ea"/>
                <a:cs typeface="+mn-cs"/>
              </a:rPr>
              <a:t>See past talks on our YouTube Page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05596"/>
                </a:solidFill>
                <a:effectLst/>
                <a:uLnTx/>
                <a:uFillTx/>
                <a:latin typeface="Century Gothic"/>
                <a:ea typeface="+mn-ea"/>
                <a:cs typeface="+mn-cs"/>
              </a:rPr>
              <a:t>https://bit.ly/2Rd0WC5</a:t>
            </a:r>
          </a:p>
        </p:txBody>
      </p:sp>
    </p:spTree>
    <p:extLst>
      <p:ext uri="{BB962C8B-B14F-4D97-AF65-F5344CB8AC3E}">
        <p14:creationId xmlns:p14="http://schemas.microsoft.com/office/powerpoint/2010/main" val="20781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3F6CC2B4-7257-4E3F-935D-8812499CE559}"/>
              </a:ext>
            </a:extLst>
          </p:cNvPr>
          <p:cNvSpPr/>
          <p:nvPr/>
        </p:nvSpPr>
        <p:spPr>
          <a:xfrm>
            <a:off x="3625754" y="796817"/>
            <a:ext cx="8374593" cy="6072257"/>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46819" h="7502278">
                <a:moveTo>
                  <a:pt x="1630082" y="2502979"/>
                </a:moveTo>
                <a:lnTo>
                  <a:pt x="2641685" y="3888598"/>
                </a:lnTo>
                <a:lnTo>
                  <a:pt x="1888525" y="3866115"/>
                </a:lnTo>
                <a:lnTo>
                  <a:pt x="1538943" y="3347965"/>
                </a:lnTo>
                <a:lnTo>
                  <a:pt x="1253395" y="4237076"/>
                </a:lnTo>
                <a:lnTo>
                  <a:pt x="994847" y="3838011"/>
                </a:lnTo>
                <a:lnTo>
                  <a:pt x="539578" y="3719979"/>
                </a:lnTo>
                <a:lnTo>
                  <a:pt x="311444" y="3344552"/>
                </a:lnTo>
                <a:lnTo>
                  <a:pt x="0" y="4450658"/>
                </a:lnTo>
                <a:lnTo>
                  <a:pt x="2040282" y="7485786"/>
                </a:lnTo>
                <a:lnTo>
                  <a:pt x="10346819" y="7502278"/>
                </a:lnTo>
                <a:lnTo>
                  <a:pt x="4902350" y="0"/>
                </a:lnTo>
                <a:lnTo>
                  <a:pt x="4496953" y="657989"/>
                </a:lnTo>
                <a:lnTo>
                  <a:pt x="4166981" y="148659"/>
                </a:lnTo>
                <a:lnTo>
                  <a:pt x="3625111" y="551379"/>
                </a:lnTo>
                <a:cubicBezTo>
                  <a:pt x="2030285" y="689561"/>
                  <a:pt x="1989504" y="404846"/>
                  <a:pt x="1521729" y="1802734"/>
                </a:cubicBez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8" name="Picture 4" descr="Image result for blazor logo">
            <a:extLst>
              <a:ext uri="{FF2B5EF4-FFF2-40B4-BE49-F238E27FC236}">
                <a16:creationId xmlns:a16="http://schemas.microsoft.com/office/drawing/2014/main" id="{C98C3D9D-5483-4DCD-BFB6-7994369CB2A3}"/>
              </a:ext>
            </a:extLst>
          </p:cNvPr>
          <p:cNvPicPr>
            <a:picLocks noChangeAspect="1" noChangeArrowheads="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6622"/>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64446" y="538743"/>
            <a:ext cx="2873347" cy="2873348"/>
          </a:xfrm>
          <a:prstGeom prst="rect">
            <a:avLst/>
          </a:prstGeom>
          <a:noFill/>
          <a:effectLst/>
          <a:scene3d>
            <a:camera prst="orthographicFront">
              <a:rot lat="20400000" lon="900000" rev="21180000"/>
            </a:camera>
            <a:lightRig rig="threePt" dir="t"/>
          </a:scene3d>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64E129C-687B-47FD-832E-598637394263}"/>
              </a:ext>
            </a:extLst>
          </p:cNvPr>
          <p:cNvGrpSpPr/>
          <p:nvPr/>
        </p:nvGrpSpPr>
        <p:grpSpPr>
          <a:xfrm>
            <a:off x="3529660" y="3463296"/>
            <a:ext cx="4965605" cy="1169874"/>
            <a:chOff x="990042" y="2433131"/>
            <a:chExt cx="6170865" cy="1453829"/>
          </a:xfrm>
          <a:solidFill>
            <a:schemeClr val="tx1">
              <a:lumMod val="95000"/>
            </a:schemeClr>
          </a:solidFill>
          <a:effectLst/>
          <a:scene3d>
            <a:camera prst="perspectiveRelaxedModerately" fov="0">
              <a:rot lat="20400000" lon="930000" rev="21276000"/>
            </a:camera>
            <a:lightRig rig="flat" dir="t"/>
          </a:scene3d>
        </p:grpSpPr>
        <p:sp>
          <p:nvSpPr>
            <p:cNvPr id="11" name="Freeform: Shape 10">
              <a:extLst>
                <a:ext uri="{FF2B5EF4-FFF2-40B4-BE49-F238E27FC236}">
                  <a16:creationId xmlns:a16="http://schemas.microsoft.com/office/drawing/2014/main" id="{4C049C2A-614B-45B6-9337-DF19B87CD32F}"/>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B29B5C7B-52E1-484F-9926-4D334D52BD27}"/>
                </a:ext>
              </a:extLst>
            </p:cNvPr>
            <p:cNvSpPr/>
            <p:nvPr/>
          </p:nvSpPr>
          <p:spPr>
            <a:xfrm>
              <a:off x="990042"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93B338BE-2F3A-4157-B454-B5654968CF35}"/>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Shape 13">
              <a:extLst>
                <a:ext uri="{FF2B5EF4-FFF2-40B4-BE49-F238E27FC236}">
                  <a16:creationId xmlns:a16="http://schemas.microsoft.com/office/drawing/2014/main" id="{35A63664-E3D6-4C6E-B486-3F8D512D92B6}"/>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62E36D50-84F3-4CD9-A478-F2ABB7548213}"/>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0C2E43A0-61BE-46B1-ABB8-A84E0CFF5EFA}"/>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Rectangle 17">
            <a:extLst>
              <a:ext uri="{FF2B5EF4-FFF2-40B4-BE49-F238E27FC236}">
                <a16:creationId xmlns:a16="http://schemas.microsoft.com/office/drawing/2014/main" id="{D3BF780B-A872-41F9-8C5D-79B885962524}"/>
              </a:ext>
            </a:extLst>
          </p:cNvPr>
          <p:cNvSpPr/>
          <p:nvPr/>
        </p:nvSpPr>
        <p:spPr>
          <a:xfrm>
            <a:off x="0" y="4890148"/>
            <a:ext cx="12192000" cy="196785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324000" rtlCol="0" anchor="ctr"/>
          <a:lstStyle/>
          <a:p>
            <a:pPr algn="ctr">
              <a:lnSpc>
                <a:spcPct val="150000"/>
              </a:lnSpc>
            </a:pPr>
            <a:r>
              <a:rPr lang="en-GB" sz="2800" dirty="0">
                <a:cs typeface="Segoe UI" panose="020B0502040204020203" pitchFamily="34" charset="0"/>
              </a:rPr>
              <a:t>Harold Pulcher (MVP)     </a:t>
            </a:r>
            <a:r>
              <a:rPr lang="en-GB" sz="2800" dirty="0">
                <a:solidFill>
                  <a:schemeClr val="tx1"/>
                </a:solidFill>
                <a:latin typeface="Calibri" panose="020F0502020204030204" pitchFamily="34" charset="0"/>
                <a:cs typeface="Calibri" panose="020F0502020204030204" pitchFamily="34" charset="0"/>
              </a:rPr>
              <a:t>@</a:t>
            </a:r>
            <a:r>
              <a:rPr lang="en-GB" sz="2800" dirty="0" err="1">
                <a:solidFill>
                  <a:schemeClr val="tx1"/>
                </a:solidFill>
                <a:latin typeface="Calibri" panose="020F0502020204030204" pitchFamily="34" charset="0"/>
                <a:cs typeface="Calibri" panose="020F0502020204030204" pitchFamily="34" charset="0"/>
              </a:rPr>
              <a:t>haroldpulcher</a:t>
            </a:r>
            <a:r>
              <a:rPr lang="en-GB" sz="2800" dirty="0">
                <a:latin typeface="Calibri" panose="020F0502020204030204" pitchFamily="34" charset="0"/>
                <a:cs typeface="Calibri" panose="020F0502020204030204" pitchFamily="34" charset="0"/>
              </a:rPr>
              <a:t>     </a:t>
            </a:r>
            <a:r>
              <a:rPr lang="nb-NO" sz="2800" dirty="0">
                <a:solidFill>
                  <a:schemeClr val="tx1"/>
                </a:solidFill>
                <a:hlinkClick r:id="rId4">
                  <a:extLst>
                    <a:ext uri="{A12FA001-AC4F-418D-AE19-62706E023703}">
                      <ahyp:hlinkClr xmlns:ahyp="http://schemas.microsoft.com/office/drawing/2018/hyperlinkcolor" val="tx"/>
                    </a:ext>
                  </a:extLst>
                </a:hlinkClick>
              </a:rPr>
              <a:t>pulcher@pulcher.biz</a:t>
            </a:r>
            <a:endParaRPr lang="nb-NO" sz="2800" dirty="0">
              <a:solidFill>
                <a:schemeClr val="tx1"/>
              </a:solidFill>
            </a:endParaRPr>
          </a:p>
          <a:p>
            <a:pPr algn="ctr"/>
            <a:r>
              <a:rPr lang="nb-NO" sz="2800" dirty="0">
                <a:solidFill>
                  <a:schemeClr val="tx1"/>
                </a:solidFill>
                <a:hlinkClick r:id="rId5">
                  <a:extLst>
                    <a:ext uri="{A12FA001-AC4F-418D-AE19-62706E023703}">
                      <ahyp:hlinkClr xmlns:ahyp="http://schemas.microsoft.com/office/drawing/2018/hyperlinkcolor" val="tx"/>
                    </a:ext>
                  </a:extLst>
                </a:hlinkClick>
              </a:rPr>
              <a:t>https://youtube.com/user/hpulcher</a:t>
            </a:r>
            <a:r>
              <a:rPr lang="nb-NO" sz="2800" dirty="0">
                <a:solidFill>
                  <a:schemeClr val="tx1"/>
                </a:solidFill>
              </a:rPr>
              <a:t>                  </a:t>
            </a:r>
            <a:r>
              <a:rPr lang="nb-NO" sz="2800" dirty="0">
                <a:solidFill>
                  <a:schemeClr val="tx1"/>
                </a:solidFill>
                <a:hlinkClick r:id="rId6">
                  <a:extLst>
                    <a:ext uri="{A12FA001-AC4F-418D-AE19-62706E023703}">
                      <ahyp:hlinkClr xmlns:ahyp="http://schemas.microsoft.com/office/drawing/2018/hyperlinkcolor" val="tx"/>
                    </a:ext>
                  </a:extLst>
                </a:hlinkClick>
              </a:rPr>
              <a:t>https://twitch.tv/haroldpulcher</a:t>
            </a:r>
            <a:endParaRPr lang="nb-NO" sz="2800" dirty="0">
              <a:solidFill>
                <a:schemeClr val="tx1"/>
              </a:solidFill>
            </a:endParaRPr>
          </a:p>
          <a:p>
            <a:pPr algn="ctr"/>
            <a:endParaRPr lang="nb-NO" sz="2800" dirty="0">
              <a:solidFill>
                <a:schemeClr val="tx1"/>
              </a:solidFill>
            </a:endParaRPr>
          </a:p>
          <a:p>
            <a:pPr algn="ctr"/>
            <a:r>
              <a:rPr lang="en-US" sz="2800" dirty="0">
                <a:solidFill>
                  <a:schemeClr val="tx1"/>
                </a:solidFill>
                <a:hlinkClick r:id="rId7">
                  <a:extLst>
                    <a:ext uri="{A12FA001-AC4F-418D-AE19-62706E023703}">
                      <ahyp:hlinkClr xmlns:ahyp="http://schemas.microsoft.com/office/drawing/2018/hyperlinkcolor" val="tx"/>
                    </a:ext>
                  </a:extLst>
                </a:hlinkClick>
              </a:rPr>
              <a:t>https://github.com/pulcher/blazor-playground/tree/master/talks/houston</a:t>
            </a:r>
            <a:endParaRPr lang="en-GB" sz="28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20797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44750" y="437744"/>
            <a:ext cx="3365770" cy="1107996"/>
          </a:xfrm>
          <a:prstGeom prst="rect">
            <a:avLst/>
          </a:prstGeom>
          <a:noFill/>
        </p:spPr>
        <p:txBody>
          <a:bodyPr wrap="square" rtlCol="0">
            <a:spAutoFit/>
          </a:bodyPr>
          <a:lstStyle/>
          <a:p>
            <a:r>
              <a:rPr lang="en-US" sz="6600" dirty="0"/>
              <a:t>Agenda:</a:t>
            </a:r>
          </a:p>
        </p:txBody>
      </p:sp>
      <p:sp>
        <p:nvSpPr>
          <p:cNvPr id="4" name="TextBox 3">
            <a:extLst>
              <a:ext uri="{FF2B5EF4-FFF2-40B4-BE49-F238E27FC236}">
                <a16:creationId xmlns:a16="http://schemas.microsoft.com/office/drawing/2014/main" id="{2A626EC8-4C55-46E0-AF69-08DD8419DF1C}"/>
              </a:ext>
            </a:extLst>
          </p:cNvPr>
          <p:cNvSpPr txBox="1"/>
          <p:nvPr/>
        </p:nvSpPr>
        <p:spPr>
          <a:xfrm>
            <a:off x="865762" y="1857983"/>
            <a:ext cx="10554510" cy="4613571"/>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4000" dirty="0"/>
              <a:t>What is </a:t>
            </a:r>
            <a:r>
              <a:rPr lang="en-US" sz="4000" dirty="0" err="1"/>
              <a:t>Blazor</a:t>
            </a:r>
            <a:r>
              <a:rPr lang="en-US" sz="4000" dirty="0"/>
              <a:t>?</a:t>
            </a:r>
          </a:p>
          <a:p>
            <a:pPr marL="571500" indent="-571500">
              <a:lnSpc>
                <a:spcPct val="150000"/>
              </a:lnSpc>
              <a:buFont typeface="Arial" panose="020B0604020202020204" pitchFamily="34" charset="0"/>
              <a:buChar char="•"/>
            </a:pPr>
            <a:r>
              <a:rPr lang="en-US" sz="4000" dirty="0"/>
              <a:t>Getting Started</a:t>
            </a:r>
          </a:p>
          <a:p>
            <a:pPr marL="571500" indent="-571500">
              <a:lnSpc>
                <a:spcPct val="150000"/>
              </a:lnSpc>
              <a:buFont typeface="Arial" panose="020B0604020202020204" pitchFamily="34" charset="0"/>
              <a:buChar char="•"/>
            </a:pPr>
            <a:r>
              <a:rPr lang="en-US" sz="4000" dirty="0"/>
              <a:t>New Features in </a:t>
            </a:r>
            <a:r>
              <a:rPr lang="en-US" sz="4000" dirty="0" err="1"/>
              <a:t>Blazor</a:t>
            </a:r>
            <a:r>
              <a:rPr lang="en-US" sz="4000" dirty="0"/>
              <a:t> </a:t>
            </a:r>
            <a:r>
              <a:rPr lang="en-US" sz="4000" dirty="0" err="1"/>
              <a:t>WebAssembly</a:t>
            </a:r>
            <a:endParaRPr lang="en-US" sz="4000" dirty="0"/>
          </a:p>
          <a:p>
            <a:pPr marL="571500" indent="-571500">
              <a:lnSpc>
                <a:spcPct val="150000"/>
              </a:lnSpc>
              <a:buFont typeface="Arial" panose="020B0604020202020204" pitchFamily="34" charset="0"/>
              <a:buChar char="•"/>
            </a:pPr>
            <a:r>
              <a:rPr lang="en-US" sz="4000" dirty="0"/>
              <a:t>What’s Next</a:t>
            </a:r>
          </a:p>
          <a:p>
            <a:pPr marL="571500" indent="-571500">
              <a:lnSpc>
                <a:spcPct val="150000"/>
              </a:lnSpc>
              <a:buFont typeface="Arial" panose="020B0604020202020204" pitchFamily="34" charset="0"/>
              <a:buChar char="•"/>
            </a:pPr>
            <a:r>
              <a:rPr lang="en-US" sz="4000" dirty="0"/>
              <a:t>Fun Stuff!</a:t>
            </a:r>
          </a:p>
        </p:txBody>
      </p:sp>
    </p:spTree>
    <p:extLst>
      <p:ext uri="{BB962C8B-B14F-4D97-AF65-F5344CB8AC3E}">
        <p14:creationId xmlns:p14="http://schemas.microsoft.com/office/powerpoint/2010/main" val="52258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8C1F05-DB08-4C43-B1C4-CFBE6302BC68}"/>
              </a:ext>
            </a:extLst>
          </p:cNvPr>
          <p:cNvSpPr/>
          <p:nvPr/>
        </p:nvSpPr>
        <p:spPr>
          <a:xfrm>
            <a:off x="3718707" y="1146412"/>
            <a:ext cx="9725190" cy="6851176"/>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Lst>
            <a:ahLst/>
            <a:cxnLst>
              <a:cxn ang="0">
                <a:pos x="connsiteX0" y="connsiteY0"/>
              </a:cxn>
              <a:cxn ang="0">
                <a:pos x="connsiteX1" y="connsiteY1"/>
              </a:cxn>
              <a:cxn ang="0">
                <a:pos x="connsiteX2" y="connsiteY2"/>
              </a:cxn>
              <a:cxn ang="0">
                <a:pos x="connsiteX3" y="connsiteY3"/>
              </a:cxn>
            </a:cxnLst>
            <a:rect l="l" t="t" r="r" b="b"/>
            <a:pathLst>
              <a:path w="10055196" h="7083655">
                <a:moveTo>
                  <a:pt x="0" y="4436545"/>
                </a:moveTo>
                <a:lnTo>
                  <a:pt x="1748659" y="7067163"/>
                </a:lnTo>
                <a:lnTo>
                  <a:pt x="10055196" y="7083655"/>
                </a:lnTo>
                <a:lnTo>
                  <a:pt x="4921166" y="0"/>
                </a:ln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1FBDA5B1-5AA2-4EC5-9FE6-DEF3EF70130E}"/>
              </a:ext>
            </a:extLst>
          </p:cNvPr>
          <p:cNvGrpSpPr/>
          <p:nvPr/>
        </p:nvGrpSpPr>
        <p:grpSpPr>
          <a:xfrm>
            <a:off x="3721701" y="1132819"/>
            <a:ext cx="4748598" cy="4316605"/>
            <a:chOff x="6763966" y="1195735"/>
            <a:chExt cx="4748598" cy="4316605"/>
          </a:xfrm>
          <a:solidFill>
            <a:schemeClr val="tx1">
              <a:lumMod val="65000"/>
            </a:schemeClr>
          </a:solidFill>
        </p:grpSpPr>
        <p:sp>
          <p:nvSpPr>
            <p:cNvPr id="26" name="Rectangle 25">
              <a:extLst>
                <a:ext uri="{FF2B5EF4-FFF2-40B4-BE49-F238E27FC236}">
                  <a16:creationId xmlns:a16="http://schemas.microsoft.com/office/drawing/2014/main" id="{B49CD8FE-9D7F-4675-B7C0-1B1DDD54565C}"/>
                </a:ext>
              </a:extLst>
            </p:cNvPr>
            <p:cNvSpPr/>
            <p:nvPr/>
          </p:nvSpPr>
          <p:spPr>
            <a:xfrm>
              <a:off x="6763966" y="1195735"/>
              <a:ext cx="4748598" cy="431660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FF0DBF84-1FBD-448D-864B-DB205F085E2E}"/>
                </a:ext>
              </a:extLst>
            </p:cNvPr>
            <p:cNvSpPr/>
            <p:nvPr/>
          </p:nvSpPr>
          <p:spPr>
            <a:xfrm>
              <a:off x="6763966" y="1195735"/>
              <a:ext cx="4748598" cy="10045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2DC9AE64-326B-4F1C-A7C6-5A5F94BF6469}"/>
                </a:ext>
              </a:extLst>
            </p:cNvPr>
            <p:cNvSpPr/>
            <p:nvPr/>
          </p:nvSpPr>
          <p:spPr>
            <a:xfrm>
              <a:off x="7263319" y="1573393"/>
              <a:ext cx="3774150" cy="40950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bg1">
                      <a:lumMod val="50000"/>
                      <a:lumOff val="50000"/>
                    </a:schemeClr>
                  </a:solidFill>
                  <a:latin typeface="Consolas" panose="020B0609020204030204" pitchFamily="49" charset="0"/>
                </a:rPr>
                <a:t>https://...</a:t>
              </a:r>
            </a:p>
          </p:txBody>
        </p:sp>
        <p:sp>
          <p:nvSpPr>
            <p:cNvPr id="29" name="Rectangle 28">
              <a:extLst>
                <a:ext uri="{FF2B5EF4-FFF2-40B4-BE49-F238E27FC236}">
                  <a16:creationId xmlns:a16="http://schemas.microsoft.com/office/drawing/2014/main" id="{F4509062-C9DE-4F40-92A3-AC90AFCF1410}"/>
                </a:ext>
              </a:extLst>
            </p:cNvPr>
            <p:cNvSpPr/>
            <p:nvPr/>
          </p:nvSpPr>
          <p:spPr>
            <a:xfrm>
              <a:off x="11116043" y="1195735"/>
              <a:ext cx="396521" cy="27826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0" name="Rectangle 29">
              <a:extLst>
                <a:ext uri="{FF2B5EF4-FFF2-40B4-BE49-F238E27FC236}">
                  <a16:creationId xmlns:a16="http://schemas.microsoft.com/office/drawing/2014/main" id="{672EB90E-BA3B-4A89-9AE3-E64D0466A715}"/>
                </a:ext>
              </a:extLst>
            </p:cNvPr>
            <p:cNvSpPr/>
            <p:nvPr/>
          </p:nvSpPr>
          <p:spPr>
            <a:xfrm>
              <a:off x="10659232" y="1195735"/>
              <a:ext cx="396521" cy="278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1" name="Rectangle 30">
              <a:extLst>
                <a:ext uri="{FF2B5EF4-FFF2-40B4-BE49-F238E27FC236}">
                  <a16:creationId xmlns:a16="http://schemas.microsoft.com/office/drawing/2014/main" id="{B5BBC40A-6B23-45E6-A1FD-3953238C1114}"/>
                </a:ext>
              </a:extLst>
            </p:cNvPr>
            <p:cNvSpPr/>
            <p:nvPr/>
          </p:nvSpPr>
          <p:spPr>
            <a:xfrm>
              <a:off x="10197388" y="1195735"/>
              <a:ext cx="396521" cy="278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2" name="Isosceles Triangle 31">
              <a:extLst>
                <a:ext uri="{FF2B5EF4-FFF2-40B4-BE49-F238E27FC236}">
                  <a16:creationId xmlns:a16="http://schemas.microsoft.com/office/drawing/2014/main" id="{E6FA25A3-6536-4629-B890-D2A6622C4746}"/>
                </a:ext>
              </a:extLst>
            </p:cNvPr>
            <p:cNvSpPr/>
            <p:nvPr/>
          </p:nvSpPr>
          <p:spPr>
            <a:xfrm rot="16200000">
              <a:off x="6876308" y="1698472"/>
              <a:ext cx="255155" cy="1593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3" name="Straight Connector 32">
              <a:extLst>
                <a:ext uri="{FF2B5EF4-FFF2-40B4-BE49-F238E27FC236}">
                  <a16:creationId xmlns:a16="http://schemas.microsoft.com/office/drawing/2014/main" id="{969E559E-763B-4A45-BB72-F87D73AD7E30}"/>
                </a:ext>
              </a:extLst>
            </p:cNvPr>
            <p:cNvCxnSpPr>
              <a:cxnSpLocks/>
            </p:cNvCxnSpPr>
            <p:nvPr/>
          </p:nvCxnSpPr>
          <p:spPr>
            <a:xfrm>
              <a:off x="11135159" y="1650567"/>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29F0D7-8713-4865-B393-E72BF526D6B1}"/>
                </a:ext>
              </a:extLst>
            </p:cNvPr>
            <p:cNvCxnSpPr>
              <a:cxnSpLocks/>
            </p:cNvCxnSpPr>
            <p:nvPr/>
          </p:nvCxnSpPr>
          <p:spPr>
            <a:xfrm>
              <a:off x="11135159" y="1910364"/>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850284-E5DC-48AA-9B2B-EE83FDC0444A}"/>
                </a:ext>
              </a:extLst>
            </p:cNvPr>
            <p:cNvCxnSpPr>
              <a:cxnSpLocks/>
            </p:cNvCxnSpPr>
            <p:nvPr/>
          </p:nvCxnSpPr>
          <p:spPr>
            <a:xfrm>
              <a:off x="11135159" y="1780038"/>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A49131C-D546-4072-9F34-4F4CE181504B}"/>
                </a:ext>
              </a:extLst>
            </p:cNvPr>
            <p:cNvGrpSpPr/>
            <p:nvPr/>
          </p:nvGrpSpPr>
          <p:grpSpPr>
            <a:xfrm>
              <a:off x="11231013" y="1272348"/>
              <a:ext cx="166584" cy="125041"/>
              <a:chOff x="7112262" y="1295498"/>
              <a:chExt cx="96702" cy="54274"/>
            </a:xfrm>
            <a:grpFill/>
          </p:grpSpPr>
          <p:cxnSp>
            <p:nvCxnSpPr>
              <p:cNvPr id="44" name="Straight Connector 43">
                <a:extLst>
                  <a:ext uri="{FF2B5EF4-FFF2-40B4-BE49-F238E27FC236}">
                    <a16:creationId xmlns:a16="http://schemas.microsoft.com/office/drawing/2014/main" id="{E4499A3F-8816-4E3E-A03A-CF4885C31E46}"/>
                  </a:ext>
                </a:extLst>
              </p:cNvPr>
              <p:cNvCxnSpPr/>
              <p:nvPr/>
            </p:nvCxnSpPr>
            <p:spPr>
              <a:xfrm>
                <a:off x="7112262" y="1295498"/>
                <a:ext cx="96702" cy="54274"/>
              </a:xfrm>
              <a:prstGeom prst="line">
                <a:avLst/>
              </a:prstGeom>
              <a:grpFill/>
              <a:ln w="2540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71246C5-8B2C-40FF-8E07-11F27AC59454}"/>
                  </a:ext>
                </a:extLst>
              </p:cNvPr>
              <p:cNvCxnSpPr>
                <a:cxnSpLocks/>
              </p:cNvCxnSpPr>
              <p:nvPr/>
            </p:nvCxnSpPr>
            <p:spPr>
              <a:xfrm flipH="1">
                <a:off x="7112262" y="1295498"/>
                <a:ext cx="96702" cy="54274"/>
              </a:xfrm>
              <a:prstGeom prst="line">
                <a:avLst/>
              </a:prstGeom>
              <a:grpFill/>
              <a:ln w="2540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C0DF868B-C29E-42D7-BB0D-94A7414DF34F}"/>
                </a:ext>
              </a:extLst>
            </p:cNvPr>
            <p:cNvCxnSpPr>
              <a:cxnSpLocks/>
            </p:cNvCxnSpPr>
            <p:nvPr/>
          </p:nvCxnSpPr>
          <p:spPr>
            <a:xfrm>
              <a:off x="10286853" y="1393086"/>
              <a:ext cx="21756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4F5380F-9426-4441-A784-50D7DD20A012}"/>
                </a:ext>
              </a:extLst>
            </p:cNvPr>
            <p:cNvGrpSpPr/>
            <p:nvPr/>
          </p:nvGrpSpPr>
          <p:grpSpPr>
            <a:xfrm>
              <a:off x="10768068" y="1272348"/>
              <a:ext cx="198261" cy="120737"/>
              <a:chOff x="6731064" y="1250524"/>
              <a:chExt cx="126294" cy="56142"/>
            </a:xfrm>
            <a:grpFill/>
          </p:grpSpPr>
          <p:cxnSp>
            <p:nvCxnSpPr>
              <p:cNvPr id="40" name="Straight Connector 39">
                <a:extLst>
                  <a:ext uri="{FF2B5EF4-FFF2-40B4-BE49-F238E27FC236}">
                    <a16:creationId xmlns:a16="http://schemas.microsoft.com/office/drawing/2014/main" id="{FE087D91-68FB-4680-8437-BCF48D636C40}"/>
                  </a:ext>
                </a:extLst>
              </p:cNvPr>
              <p:cNvCxnSpPr>
                <a:cxnSpLocks/>
              </p:cNvCxnSpPr>
              <p:nvPr/>
            </p:nvCxnSpPr>
            <p:spPr>
              <a:xfrm>
                <a:off x="6731064" y="1306666"/>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77D68D4-FC2C-4DE2-B3A6-AAED2E457844}"/>
                  </a:ext>
                </a:extLst>
              </p:cNvPr>
              <p:cNvCxnSpPr>
                <a:cxnSpLocks/>
              </p:cNvCxnSpPr>
              <p:nvPr/>
            </p:nvCxnSpPr>
            <p:spPr>
              <a:xfrm>
                <a:off x="6731064" y="1252392"/>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4CDE95-F017-428B-8FA6-5A376D0A5E5E}"/>
                  </a:ext>
                </a:extLst>
              </p:cNvPr>
              <p:cNvCxnSpPr>
                <a:cxnSpLocks/>
              </p:cNvCxnSpPr>
              <p:nvPr/>
            </p:nvCxnSpPr>
            <p:spPr>
              <a:xfrm>
                <a:off x="6855420"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46B425-0DB1-49CE-8378-AF201F9DACBB}"/>
                  </a:ext>
                </a:extLst>
              </p:cNvPr>
              <p:cNvCxnSpPr>
                <a:cxnSpLocks/>
              </p:cNvCxnSpPr>
              <p:nvPr/>
            </p:nvCxnSpPr>
            <p:spPr>
              <a:xfrm>
                <a:off x="6734036"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1" name="Graphic 10">
            <a:extLst>
              <a:ext uri="{FF2B5EF4-FFF2-40B4-BE49-F238E27FC236}">
                <a16:creationId xmlns:a16="http://schemas.microsoft.com/office/drawing/2014/main" id="{DFE1E9DC-A8FD-4C35-BAB4-87CE31AAA4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39408" y="2585663"/>
            <a:ext cx="955914" cy="1012814"/>
          </a:xfrm>
          <a:prstGeom prst="rect">
            <a:avLst/>
          </a:prstGeom>
        </p:spPr>
      </p:pic>
      <p:pic>
        <p:nvPicPr>
          <p:cNvPr id="14" name="Picture 13">
            <a:extLst>
              <a:ext uri="{FF2B5EF4-FFF2-40B4-BE49-F238E27FC236}">
                <a16:creationId xmlns:a16="http://schemas.microsoft.com/office/drawing/2014/main" id="{4D94904E-BD8D-42C8-BCF0-DAF626A2A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8292" y="2436737"/>
            <a:ext cx="1855154" cy="1310666"/>
          </a:xfrm>
          <a:prstGeom prst="rect">
            <a:avLst/>
          </a:prstGeom>
        </p:spPr>
      </p:pic>
      <p:pic>
        <p:nvPicPr>
          <p:cNvPr id="16" name="Picture 15">
            <a:extLst>
              <a:ext uri="{FF2B5EF4-FFF2-40B4-BE49-F238E27FC236}">
                <a16:creationId xmlns:a16="http://schemas.microsoft.com/office/drawing/2014/main" id="{379009CE-9270-49AA-914F-EE4FF9CD33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3361" y="2619149"/>
            <a:ext cx="1091565" cy="945841"/>
          </a:xfrm>
          <a:prstGeom prst="rect">
            <a:avLst/>
          </a:prstGeom>
        </p:spPr>
      </p:pic>
      <p:sp>
        <p:nvSpPr>
          <p:cNvPr id="17" name="Rectangle 16">
            <a:extLst>
              <a:ext uri="{FF2B5EF4-FFF2-40B4-BE49-F238E27FC236}">
                <a16:creationId xmlns:a16="http://schemas.microsoft.com/office/drawing/2014/main" id="{6C336232-8893-4D94-BAF3-969DCDA6AF22}"/>
              </a:ext>
            </a:extLst>
          </p:cNvPr>
          <p:cNvSpPr/>
          <p:nvPr/>
        </p:nvSpPr>
        <p:spPr>
          <a:xfrm>
            <a:off x="4070750" y="4073140"/>
            <a:ext cx="4050500" cy="945841"/>
          </a:xfrm>
          <a:prstGeom prst="rect">
            <a:avLst/>
          </a:prstGeom>
          <a:solidFill>
            <a:srgbClr val="FA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solidFill>
                  <a:schemeClr val="tx1"/>
                </a:solidFill>
                <a:latin typeface="Arial" panose="020B0604020202020204" pitchFamily="34" charset="0"/>
                <a:cs typeface="Arial" panose="020B0604020202020204" pitchFamily="34" charset="0"/>
              </a:rPr>
              <a:t>JS</a:t>
            </a:r>
          </a:p>
        </p:txBody>
      </p:sp>
      <p:pic>
        <p:nvPicPr>
          <p:cNvPr id="84" name="Picture 83">
            <a:extLst>
              <a:ext uri="{FF2B5EF4-FFF2-40B4-BE49-F238E27FC236}">
                <a16:creationId xmlns:a16="http://schemas.microsoft.com/office/drawing/2014/main" id="{F0D840B9-A30F-48D3-A002-9C54B688396E}"/>
              </a:ext>
            </a:extLst>
          </p:cNvPr>
          <p:cNvPicPr>
            <a:picLocks noChangeAspect="1"/>
          </p:cNvPicPr>
          <p:nvPr/>
        </p:nvPicPr>
        <p:blipFill rotWithShape="1">
          <a:blip r:embed="rId7"/>
          <a:srcRect l="37121" t="11142" r="36523" b="38511"/>
          <a:stretch/>
        </p:blipFill>
        <p:spPr>
          <a:xfrm rot="20961542">
            <a:off x="9120428" y="3019966"/>
            <a:ext cx="3512223" cy="3488810"/>
          </a:xfrm>
          <a:prstGeom prst="rect">
            <a:avLst/>
          </a:prstGeom>
        </p:spPr>
      </p:pic>
    </p:spTree>
    <p:extLst>
      <p:ext uri="{BB962C8B-B14F-4D97-AF65-F5344CB8AC3E}">
        <p14:creationId xmlns:p14="http://schemas.microsoft.com/office/powerpoint/2010/main" val="108398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400"/>
                                        <p:tgtEl>
                                          <p:spTgt spid="14"/>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4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4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decel="70000"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 calcmode="lin" valueType="num">
                                      <p:cBhvr additive="base">
                                        <p:cTn id="25" dur="600" fill="hold"/>
                                        <p:tgtEl>
                                          <p:spTgt spid="84"/>
                                        </p:tgtEl>
                                        <p:attrNameLst>
                                          <p:attrName>ppt_x</p:attrName>
                                        </p:attrNameLst>
                                      </p:cBhvr>
                                      <p:tavLst>
                                        <p:tav tm="0">
                                          <p:val>
                                            <p:strVal val="1+#ppt_w/2"/>
                                          </p:val>
                                        </p:tav>
                                        <p:tav tm="100000">
                                          <p:val>
                                            <p:strVal val="#ppt_x"/>
                                          </p:val>
                                        </p:tav>
                                      </p:tavLst>
                                    </p:anim>
                                    <p:anim calcmode="lin" valueType="num">
                                      <p:cBhvr additive="base">
                                        <p:cTn id="26" dur="600" fill="hold"/>
                                        <p:tgtEl>
                                          <p:spTgt spid="84"/>
                                        </p:tgtEl>
                                        <p:attrNameLst>
                                          <p:attrName>ppt_y</p:attrName>
                                        </p:attrNameLst>
                                      </p:cBhvr>
                                      <p:tavLst>
                                        <p:tav tm="0">
                                          <p:val>
                                            <p:strVal val="#ppt_y"/>
                                          </p:val>
                                        </p:tav>
                                        <p:tav tm="100000">
                                          <p:val>
                                            <p:strVal val="#ppt_y"/>
                                          </p:val>
                                        </p:tav>
                                      </p:tavLst>
                                    </p:anim>
                                  </p:childTnLst>
                                </p:cTn>
                              </p:par>
                            </p:childTnLst>
                          </p:cTn>
                        </p:par>
                        <p:par>
                          <p:cTn id="27" fill="hold">
                            <p:stCondLst>
                              <p:cond delay="600"/>
                            </p:stCondLst>
                            <p:childTnLst>
                              <p:par>
                                <p:cTn id="28" presetID="32" presetClass="emph" presetSubtype="0" fill="hold" nodeType="afterEffect">
                                  <p:stCondLst>
                                    <p:cond delay="0"/>
                                  </p:stCondLst>
                                  <p:childTnLst>
                                    <p:animRot by="120000">
                                      <p:cBhvr>
                                        <p:cTn id="29" dur="60" fill="hold">
                                          <p:stCondLst>
                                            <p:cond delay="0"/>
                                          </p:stCondLst>
                                        </p:cTn>
                                        <p:tgtEl>
                                          <p:spTgt spid="84"/>
                                        </p:tgtEl>
                                        <p:attrNameLst>
                                          <p:attrName>r</p:attrName>
                                        </p:attrNameLst>
                                      </p:cBhvr>
                                    </p:animRot>
                                    <p:animRot by="-240000">
                                      <p:cBhvr>
                                        <p:cTn id="30" dur="120" fill="hold">
                                          <p:stCondLst>
                                            <p:cond delay="120"/>
                                          </p:stCondLst>
                                        </p:cTn>
                                        <p:tgtEl>
                                          <p:spTgt spid="84"/>
                                        </p:tgtEl>
                                        <p:attrNameLst>
                                          <p:attrName>r</p:attrName>
                                        </p:attrNameLst>
                                      </p:cBhvr>
                                    </p:animRot>
                                    <p:animRot by="240000">
                                      <p:cBhvr>
                                        <p:cTn id="31" dur="120" fill="hold">
                                          <p:stCondLst>
                                            <p:cond delay="240"/>
                                          </p:stCondLst>
                                        </p:cTn>
                                        <p:tgtEl>
                                          <p:spTgt spid="84"/>
                                        </p:tgtEl>
                                        <p:attrNameLst>
                                          <p:attrName>r</p:attrName>
                                        </p:attrNameLst>
                                      </p:cBhvr>
                                    </p:animRot>
                                    <p:animRot by="-240000">
                                      <p:cBhvr>
                                        <p:cTn id="32" dur="120" fill="hold">
                                          <p:stCondLst>
                                            <p:cond delay="360"/>
                                          </p:stCondLst>
                                        </p:cTn>
                                        <p:tgtEl>
                                          <p:spTgt spid="84"/>
                                        </p:tgtEl>
                                        <p:attrNameLst>
                                          <p:attrName>r</p:attrName>
                                        </p:attrNameLst>
                                      </p:cBhvr>
                                    </p:animRot>
                                    <p:animRot by="120000">
                                      <p:cBhvr>
                                        <p:cTn id="33" dur="120" fill="hold">
                                          <p:stCondLst>
                                            <p:cond delay="480"/>
                                          </p:stCondLst>
                                        </p:cTn>
                                        <p:tgtEl>
                                          <p:spTgt spid="8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CC08A12-D5F2-44D0-AF1D-E5C0FFDFD11B}"/>
              </a:ext>
            </a:extLst>
          </p:cNvPr>
          <p:cNvGrpSpPr/>
          <p:nvPr/>
        </p:nvGrpSpPr>
        <p:grpSpPr>
          <a:xfrm>
            <a:off x="0" y="4294756"/>
            <a:ext cx="24384000" cy="707549"/>
            <a:chOff x="0" y="4294757"/>
            <a:chExt cx="24384000" cy="707549"/>
          </a:xfrm>
        </p:grpSpPr>
        <p:sp>
          <p:nvSpPr>
            <p:cNvPr id="11" name="Rectangle 10">
              <a:extLst>
                <a:ext uri="{FF2B5EF4-FFF2-40B4-BE49-F238E27FC236}">
                  <a16:creationId xmlns:a16="http://schemas.microsoft.com/office/drawing/2014/main" id="{C8C8EB7B-FE62-40AA-B834-EFE9844C23AA}"/>
                </a:ext>
              </a:extLst>
            </p:cNvPr>
            <p:cNvSpPr/>
            <p:nvPr/>
          </p:nvSpPr>
          <p:spPr>
            <a:xfrm>
              <a:off x="0" y="4294757"/>
              <a:ext cx="12192000" cy="707549"/>
            </a:xfrm>
            <a:prstGeom prst="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spc="100" dirty="0"/>
                <a:t>INTERACTIVE WEB UI </a:t>
              </a:r>
              <a:r>
                <a:rPr lang="en-GB" sz="3200" spc="100" dirty="0">
                  <a:solidFill>
                    <a:srgbClr val="92D050"/>
                  </a:solidFill>
                </a:rPr>
                <a:t>FOR</a:t>
              </a:r>
              <a:r>
                <a:rPr lang="en-GB" sz="3200" spc="100" dirty="0"/>
                <a:t> .NET</a:t>
              </a:r>
            </a:p>
          </p:txBody>
        </p:sp>
        <p:sp>
          <p:nvSpPr>
            <p:cNvPr id="12" name="Rectangle 11">
              <a:extLst>
                <a:ext uri="{FF2B5EF4-FFF2-40B4-BE49-F238E27FC236}">
                  <a16:creationId xmlns:a16="http://schemas.microsoft.com/office/drawing/2014/main" id="{FA06CA5D-B377-4187-AE4E-88E18477CCAA}"/>
                </a:ext>
              </a:extLst>
            </p:cNvPr>
            <p:cNvSpPr/>
            <p:nvPr/>
          </p:nvSpPr>
          <p:spPr>
            <a:xfrm>
              <a:off x="12192000" y="4294757"/>
              <a:ext cx="12192000" cy="707549"/>
            </a:xfrm>
            <a:prstGeom prst="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spc="100" dirty="0"/>
                <a:t>A BIGGER APP </a:t>
              </a:r>
              <a:r>
                <a:rPr lang="en-GB" sz="3200" spc="100" dirty="0">
                  <a:solidFill>
                    <a:srgbClr val="92D050"/>
                  </a:solidFill>
                </a:rPr>
                <a:t>ON</a:t>
              </a:r>
              <a:r>
                <a:rPr lang="en-GB" sz="3200" spc="100" dirty="0"/>
                <a:t> WEBASSEMBLY</a:t>
              </a:r>
            </a:p>
          </p:txBody>
        </p:sp>
      </p:grpSp>
      <p:grpSp>
        <p:nvGrpSpPr>
          <p:cNvPr id="2" name="Group 1">
            <a:extLst>
              <a:ext uri="{FF2B5EF4-FFF2-40B4-BE49-F238E27FC236}">
                <a16:creationId xmlns:a16="http://schemas.microsoft.com/office/drawing/2014/main" id="{42F0E235-EBCF-4B0D-982C-C0A817296952}"/>
              </a:ext>
            </a:extLst>
          </p:cNvPr>
          <p:cNvGrpSpPr/>
          <p:nvPr/>
        </p:nvGrpSpPr>
        <p:grpSpPr>
          <a:xfrm>
            <a:off x="4911141" y="928293"/>
            <a:ext cx="7235902" cy="6330331"/>
            <a:chOff x="4764446" y="538743"/>
            <a:chExt cx="7235902" cy="6330331"/>
          </a:xfrm>
        </p:grpSpPr>
        <p:sp>
          <p:nvSpPr>
            <p:cNvPr id="48" name="Freeform: Shape 47">
              <a:extLst>
                <a:ext uri="{FF2B5EF4-FFF2-40B4-BE49-F238E27FC236}">
                  <a16:creationId xmlns:a16="http://schemas.microsoft.com/office/drawing/2014/main" id="{E1D3AF4E-0942-4C66-AFEF-53C48DDBA1D3}"/>
                </a:ext>
              </a:extLst>
            </p:cNvPr>
            <p:cNvSpPr/>
            <p:nvPr/>
          </p:nvSpPr>
          <p:spPr>
            <a:xfrm>
              <a:off x="4857425" y="796817"/>
              <a:ext cx="7142923" cy="6072257"/>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538943 w 10346819"/>
                <a:gd name="connsiteY2" fmla="*/ 3347965 h 7502278"/>
                <a:gd name="connsiteX3" fmla="*/ 1253395 w 10346819"/>
                <a:gd name="connsiteY3" fmla="*/ 4237076 h 7502278"/>
                <a:gd name="connsiteX4" fmla="*/ 994847 w 10346819"/>
                <a:gd name="connsiteY4" fmla="*/ 3838011 h 7502278"/>
                <a:gd name="connsiteX5" fmla="*/ 539578 w 10346819"/>
                <a:gd name="connsiteY5" fmla="*/ 3719979 h 7502278"/>
                <a:gd name="connsiteX6" fmla="*/ 311444 w 10346819"/>
                <a:gd name="connsiteY6" fmla="*/ 3344552 h 7502278"/>
                <a:gd name="connsiteX7" fmla="*/ 0 w 10346819"/>
                <a:gd name="connsiteY7" fmla="*/ 4450658 h 7502278"/>
                <a:gd name="connsiteX8" fmla="*/ 2040282 w 10346819"/>
                <a:gd name="connsiteY8" fmla="*/ 7485786 h 7502278"/>
                <a:gd name="connsiteX9" fmla="*/ 10346819 w 10346819"/>
                <a:gd name="connsiteY9" fmla="*/ 7502278 h 7502278"/>
                <a:gd name="connsiteX10" fmla="*/ 4902350 w 10346819"/>
                <a:gd name="connsiteY10" fmla="*/ 0 h 7502278"/>
                <a:gd name="connsiteX11" fmla="*/ 4496953 w 10346819"/>
                <a:gd name="connsiteY11" fmla="*/ 657989 h 7502278"/>
                <a:gd name="connsiteX12" fmla="*/ 4166981 w 10346819"/>
                <a:gd name="connsiteY12" fmla="*/ 148659 h 7502278"/>
                <a:gd name="connsiteX13" fmla="*/ 3625111 w 10346819"/>
                <a:gd name="connsiteY13" fmla="*/ 551379 h 7502278"/>
                <a:gd name="connsiteX14" fmla="*/ 1521729 w 10346819"/>
                <a:gd name="connsiteY14" fmla="*/ 1802734 h 7502278"/>
                <a:gd name="connsiteX0" fmla="*/ 1630082 w 10346819"/>
                <a:gd name="connsiteY0" fmla="*/ 2502979 h 7502278"/>
                <a:gd name="connsiteX1" fmla="*/ 2641685 w 10346819"/>
                <a:gd name="connsiteY1" fmla="*/ 3888598 h 7502278"/>
                <a:gd name="connsiteX2" fmla="*/ 1253395 w 10346819"/>
                <a:gd name="connsiteY2" fmla="*/ 4237076 h 7502278"/>
                <a:gd name="connsiteX3" fmla="*/ 994847 w 10346819"/>
                <a:gd name="connsiteY3" fmla="*/ 3838011 h 7502278"/>
                <a:gd name="connsiteX4" fmla="*/ 539578 w 10346819"/>
                <a:gd name="connsiteY4" fmla="*/ 3719979 h 7502278"/>
                <a:gd name="connsiteX5" fmla="*/ 311444 w 10346819"/>
                <a:gd name="connsiteY5" fmla="*/ 3344552 h 7502278"/>
                <a:gd name="connsiteX6" fmla="*/ 0 w 10346819"/>
                <a:gd name="connsiteY6" fmla="*/ 4450658 h 7502278"/>
                <a:gd name="connsiteX7" fmla="*/ 2040282 w 10346819"/>
                <a:gd name="connsiteY7" fmla="*/ 7485786 h 7502278"/>
                <a:gd name="connsiteX8" fmla="*/ 10346819 w 10346819"/>
                <a:gd name="connsiteY8" fmla="*/ 7502278 h 7502278"/>
                <a:gd name="connsiteX9" fmla="*/ 4902350 w 10346819"/>
                <a:gd name="connsiteY9" fmla="*/ 0 h 7502278"/>
                <a:gd name="connsiteX10" fmla="*/ 4496953 w 10346819"/>
                <a:gd name="connsiteY10" fmla="*/ 657989 h 7502278"/>
                <a:gd name="connsiteX11" fmla="*/ 4166981 w 10346819"/>
                <a:gd name="connsiteY11" fmla="*/ 148659 h 7502278"/>
                <a:gd name="connsiteX12" fmla="*/ 3625111 w 10346819"/>
                <a:gd name="connsiteY12" fmla="*/ 551379 h 7502278"/>
                <a:gd name="connsiteX13" fmla="*/ 1521729 w 10346819"/>
                <a:gd name="connsiteY13" fmla="*/ 1802734 h 7502278"/>
                <a:gd name="connsiteX0" fmla="*/ 1630082 w 10346819"/>
                <a:gd name="connsiteY0" fmla="*/ 2502979 h 7502278"/>
                <a:gd name="connsiteX1" fmla="*/ 2641685 w 10346819"/>
                <a:gd name="connsiteY1" fmla="*/ 3888598 h 7502278"/>
                <a:gd name="connsiteX2" fmla="*/ 994847 w 10346819"/>
                <a:gd name="connsiteY2" fmla="*/ 3838011 h 7502278"/>
                <a:gd name="connsiteX3" fmla="*/ 539578 w 10346819"/>
                <a:gd name="connsiteY3" fmla="*/ 3719979 h 7502278"/>
                <a:gd name="connsiteX4" fmla="*/ 311444 w 10346819"/>
                <a:gd name="connsiteY4" fmla="*/ 3344552 h 7502278"/>
                <a:gd name="connsiteX5" fmla="*/ 0 w 10346819"/>
                <a:gd name="connsiteY5" fmla="*/ 4450658 h 7502278"/>
                <a:gd name="connsiteX6" fmla="*/ 2040282 w 10346819"/>
                <a:gd name="connsiteY6" fmla="*/ 7485786 h 7502278"/>
                <a:gd name="connsiteX7" fmla="*/ 10346819 w 10346819"/>
                <a:gd name="connsiteY7" fmla="*/ 7502278 h 7502278"/>
                <a:gd name="connsiteX8" fmla="*/ 4902350 w 10346819"/>
                <a:gd name="connsiteY8" fmla="*/ 0 h 7502278"/>
                <a:gd name="connsiteX9" fmla="*/ 4496953 w 10346819"/>
                <a:gd name="connsiteY9" fmla="*/ 657989 h 7502278"/>
                <a:gd name="connsiteX10" fmla="*/ 4166981 w 10346819"/>
                <a:gd name="connsiteY10" fmla="*/ 148659 h 7502278"/>
                <a:gd name="connsiteX11" fmla="*/ 3625111 w 10346819"/>
                <a:gd name="connsiteY11" fmla="*/ 551379 h 7502278"/>
                <a:gd name="connsiteX12" fmla="*/ 1521729 w 10346819"/>
                <a:gd name="connsiteY12" fmla="*/ 1802734 h 7502278"/>
                <a:gd name="connsiteX0" fmla="*/ 1630082 w 10346819"/>
                <a:gd name="connsiteY0" fmla="*/ 2502979 h 7502278"/>
                <a:gd name="connsiteX1" fmla="*/ 2641685 w 10346819"/>
                <a:gd name="connsiteY1" fmla="*/ 3888598 h 7502278"/>
                <a:gd name="connsiteX2" fmla="*/ 539578 w 10346819"/>
                <a:gd name="connsiteY2" fmla="*/ 3719979 h 7502278"/>
                <a:gd name="connsiteX3" fmla="*/ 311444 w 10346819"/>
                <a:gd name="connsiteY3" fmla="*/ 3344552 h 7502278"/>
                <a:gd name="connsiteX4" fmla="*/ 0 w 10346819"/>
                <a:gd name="connsiteY4" fmla="*/ 4450658 h 7502278"/>
                <a:gd name="connsiteX5" fmla="*/ 2040282 w 10346819"/>
                <a:gd name="connsiteY5" fmla="*/ 7485786 h 7502278"/>
                <a:gd name="connsiteX6" fmla="*/ 10346819 w 10346819"/>
                <a:gd name="connsiteY6" fmla="*/ 7502278 h 7502278"/>
                <a:gd name="connsiteX7" fmla="*/ 4902350 w 10346819"/>
                <a:gd name="connsiteY7" fmla="*/ 0 h 7502278"/>
                <a:gd name="connsiteX8" fmla="*/ 4496953 w 10346819"/>
                <a:gd name="connsiteY8" fmla="*/ 657989 h 7502278"/>
                <a:gd name="connsiteX9" fmla="*/ 4166981 w 10346819"/>
                <a:gd name="connsiteY9" fmla="*/ 148659 h 7502278"/>
                <a:gd name="connsiteX10" fmla="*/ 3625111 w 10346819"/>
                <a:gd name="connsiteY10" fmla="*/ 551379 h 7502278"/>
                <a:gd name="connsiteX11" fmla="*/ 1521729 w 10346819"/>
                <a:gd name="connsiteY11" fmla="*/ 1802734 h 7502278"/>
                <a:gd name="connsiteX0" fmla="*/ 1630082 w 10346819"/>
                <a:gd name="connsiteY0" fmla="*/ 2502979 h 7502278"/>
                <a:gd name="connsiteX1" fmla="*/ 2641685 w 10346819"/>
                <a:gd name="connsiteY1" fmla="*/ 3888598 h 7502278"/>
                <a:gd name="connsiteX2" fmla="*/ 311444 w 10346819"/>
                <a:gd name="connsiteY2" fmla="*/ 3344552 h 7502278"/>
                <a:gd name="connsiteX3" fmla="*/ 0 w 10346819"/>
                <a:gd name="connsiteY3" fmla="*/ 4450658 h 7502278"/>
                <a:gd name="connsiteX4" fmla="*/ 2040282 w 10346819"/>
                <a:gd name="connsiteY4" fmla="*/ 7485786 h 7502278"/>
                <a:gd name="connsiteX5" fmla="*/ 10346819 w 10346819"/>
                <a:gd name="connsiteY5" fmla="*/ 7502278 h 7502278"/>
                <a:gd name="connsiteX6" fmla="*/ 4902350 w 10346819"/>
                <a:gd name="connsiteY6" fmla="*/ 0 h 7502278"/>
                <a:gd name="connsiteX7" fmla="*/ 4496953 w 10346819"/>
                <a:gd name="connsiteY7" fmla="*/ 657989 h 7502278"/>
                <a:gd name="connsiteX8" fmla="*/ 4166981 w 10346819"/>
                <a:gd name="connsiteY8" fmla="*/ 148659 h 7502278"/>
                <a:gd name="connsiteX9" fmla="*/ 3625111 w 10346819"/>
                <a:gd name="connsiteY9" fmla="*/ 551379 h 7502278"/>
                <a:gd name="connsiteX10" fmla="*/ 1521729 w 10346819"/>
                <a:gd name="connsiteY10" fmla="*/ 1802734 h 7502278"/>
                <a:gd name="connsiteX0" fmla="*/ 1630082 w 10346819"/>
                <a:gd name="connsiteY0" fmla="*/ 2502979 h 7502278"/>
                <a:gd name="connsiteX1" fmla="*/ 2641685 w 10346819"/>
                <a:gd name="connsiteY1" fmla="*/ 3888598 h 7502278"/>
                <a:gd name="connsiteX2" fmla="*/ 0 w 10346819"/>
                <a:gd name="connsiteY2" fmla="*/ 4450658 h 7502278"/>
                <a:gd name="connsiteX3" fmla="*/ 2040282 w 10346819"/>
                <a:gd name="connsiteY3" fmla="*/ 7485786 h 7502278"/>
                <a:gd name="connsiteX4" fmla="*/ 10346819 w 10346819"/>
                <a:gd name="connsiteY4" fmla="*/ 7502278 h 7502278"/>
                <a:gd name="connsiteX5" fmla="*/ 4902350 w 10346819"/>
                <a:gd name="connsiteY5" fmla="*/ 0 h 7502278"/>
                <a:gd name="connsiteX6" fmla="*/ 4496953 w 10346819"/>
                <a:gd name="connsiteY6" fmla="*/ 657989 h 7502278"/>
                <a:gd name="connsiteX7" fmla="*/ 4166981 w 10346819"/>
                <a:gd name="connsiteY7" fmla="*/ 148659 h 7502278"/>
                <a:gd name="connsiteX8" fmla="*/ 3625111 w 10346819"/>
                <a:gd name="connsiteY8" fmla="*/ 551379 h 7502278"/>
                <a:gd name="connsiteX9" fmla="*/ 1521729 w 10346819"/>
                <a:gd name="connsiteY9" fmla="*/ 1802734 h 7502278"/>
                <a:gd name="connsiteX0" fmla="*/ 108354 w 8825091"/>
                <a:gd name="connsiteY0" fmla="*/ 2502979 h 7502278"/>
                <a:gd name="connsiteX1" fmla="*/ 1119957 w 8825091"/>
                <a:gd name="connsiteY1" fmla="*/ 3888598 h 7502278"/>
                <a:gd name="connsiteX2" fmla="*/ 518554 w 8825091"/>
                <a:gd name="connsiteY2" fmla="*/ 7485786 h 7502278"/>
                <a:gd name="connsiteX3" fmla="*/ 8825091 w 8825091"/>
                <a:gd name="connsiteY3" fmla="*/ 7502278 h 7502278"/>
                <a:gd name="connsiteX4" fmla="*/ 3380622 w 8825091"/>
                <a:gd name="connsiteY4" fmla="*/ 0 h 7502278"/>
                <a:gd name="connsiteX5" fmla="*/ 2975225 w 8825091"/>
                <a:gd name="connsiteY5" fmla="*/ 657989 h 7502278"/>
                <a:gd name="connsiteX6" fmla="*/ 2645253 w 8825091"/>
                <a:gd name="connsiteY6" fmla="*/ 148659 h 7502278"/>
                <a:gd name="connsiteX7" fmla="*/ 2103383 w 8825091"/>
                <a:gd name="connsiteY7" fmla="*/ 551379 h 7502278"/>
                <a:gd name="connsiteX8" fmla="*/ 1 w 8825091"/>
                <a:gd name="connsiteY8" fmla="*/ 1802734 h 7502278"/>
                <a:gd name="connsiteX0" fmla="*/ 108353 w 8825090"/>
                <a:gd name="connsiteY0" fmla="*/ 2502979 h 7502278"/>
                <a:gd name="connsiteX1" fmla="*/ 1119956 w 8825090"/>
                <a:gd name="connsiteY1" fmla="*/ 3888598 h 7502278"/>
                <a:gd name="connsiteX2" fmla="*/ 3593627 w 8825090"/>
                <a:gd name="connsiteY2" fmla="*/ 7497870 h 7502278"/>
                <a:gd name="connsiteX3" fmla="*/ 8825090 w 8825090"/>
                <a:gd name="connsiteY3" fmla="*/ 7502278 h 7502278"/>
                <a:gd name="connsiteX4" fmla="*/ 3380621 w 8825090"/>
                <a:gd name="connsiteY4" fmla="*/ 0 h 7502278"/>
                <a:gd name="connsiteX5" fmla="*/ 2975224 w 8825090"/>
                <a:gd name="connsiteY5" fmla="*/ 657989 h 7502278"/>
                <a:gd name="connsiteX6" fmla="*/ 2645252 w 8825090"/>
                <a:gd name="connsiteY6" fmla="*/ 148659 h 7502278"/>
                <a:gd name="connsiteX7" fmla="*/ 2103382 w 8825090"/>
                <a:gd name="connsiteY7" fmla="*/ 551379 h 7502278"/>
                <a:gd name="connsiteX8" fmla="*/ 0 w 8825090"/>
                <a:gd name="connsiteY8" fmla="*/ 1802734 h 7502278"/>
                <a:gd name="connsiteX0" fmla="*/ 108353 w 8825090"/>
                <a:gd name="connsiteY0" fmla="*/ 2502979 h 7502278"/>
                <a:gd name="connsiteX1" fmla="*/ 3593627 w 8825090"/>
                <a:gd name="connsiteY1" fmla="*/ 7497870 h 7502278"/>
                <a:gd name="connsiteX2" fmla="*/ 8825090 w 8825090"/>
                <a:gd name="connsiteY2" fmla="*/ 7502278 h 7502278"/>
                <a:gd name="connsiteX3" fmla="*/ 3380621 w 8825090"/>
                <a:gd name="connsiteY3" fmla="*/ 0 h 7502278"/>
                <a:gd name="connsiteX4" fmla="*/ 2975224 w 8825090"/>
                <a:gd name="connsiteY4" fmla="*/ 657989 h 7502278"/>
                <a:gd name="connsiteX5" fmla="*/ 2645252 w 8825090"/>
                <a:gd name="connsiteY5" fmla="*/ 148659 h 7502278"/>
                <a:gd name="connsiteX6" fmla="*/ 2103382 w 8825090"/>
                <a:gd name="connsiteY6" fmla="*/ 551379 h 7502278"/>
                <a:gd name="connsiteX7" fmla="*/ 0 w 8825090"/>
                <a:gd name="connsiteY7" fmla="*/ 1802734 h 75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5090" h="7502278">
                  <a:moveTo>
                    <a:pt x="108353" y="2502979"/>
                  </a:moveTo>
                  <a:lnTo>
                    <a:pt x="3593627" y="7497870"/>
                  </a:lnTo>
                  <a:lnTo>
                    <a:pt x="8825090" y="7502278"/>
                  </a:lnTo>
                  <a:lnTo>
                    <a:pt x="3380621" y="0"/>
                  </a:lnTo>
                  <a:lnTo>
                    <a:pt x="2975224" y="657989"/>
                  </a:lnTo>
                  <a:lnTo>
                    <a:pt x="2645252" y="148659"/>
                  </a:lnTo>
                  <a:lnTo>
                    <a:pt x="2103382" y="551379"/>
                  </a:lnTo>
                  <a:cubicBezTo>
                    <a:pt x="508556" y="689561"/>
                    <a:pt x="467775" y="404846"/>
                    <a:pt x="0" y="1802734"/>
                  </a:cubicBez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5" name="Picture 4" descr="Image result for blazor logo">
              <a:extLst>
                <a:ext uri="{FF2B5EF4-FFF2-40B4-BE49-F238E27FC236}">
                  <a16:creationId xmlns:a16="http://schemas.microsoft.com/office/drawing/2014/main" id="{F54FAB18-FE9A-4E90-88E6-23059AC3F80E}"/>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6622"/>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64446" y="538743"/>
              <a:ext cx="2873347" cy="2873348"/>
            </a:xfrm>
            <a:prstGeom prst="rect">
              <a:avLst/>
            </a:prstGeom>
            <a:noFill/>
            <a:effectLst/>
            <a:scene3d>
              <a:camera prst="orthographicFront">
                <a:rot lat="20400000" lon="900000" rev="21180000"/>
              </a:camera>
              <a:lightRig rig="threePt" dir="t"/>
            </a:scene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7249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ustin">
  <a:themeElements>
    <a:clrScheme name="improving-2016-new">
      <a:dk1>
        <a:srgbClr val="005596"/>
      </a:dk1>
      <a:lt1>
        <a:srgbClr val="FEFFFF"/>
      </a:lt1>
      <a:dk2>
        <a:srgbClr val="4497D2"/>
      </a:dk2>
      <a:lt2>
        <a:srgbClr val="FFFFFF"/>
      </a:lt2>
      <a:accent1>
        <a:srgbClr val="005596"/>
      </a:accent1>
      <a:accent2>
        <a:srgbClr val="4497D2"/>
      </a:accent2>
      <a:accent3>
        <a:srgbClr val="A9A9A9"/>
      </a:accent3>
      <a:accent4>
        <a:srgbClr val="F4BA41"/>
      </a:accent4>
      <a:accent5>
        <a:srgbClr val="5BC1A6"/>
      </a:accent5>
      <a:accent6>
        <a:srgbClr val="58595A"/>
      </a:accent6>
      <a:hlink>
        <a:srgbClr val="4497D2"/>
      </a:hlink>
      <a:folHlink>
        <a:srgbClr val="A9A9A9"/>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Presentation6" id="{683C9562-9606-154A-8242-CBE1AC176671}" vid="{D895254F-436B-2844-A68E-DD8154C1A66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8256</TotalTime>
  <Words>1064</Words>
  <Application>Microsoft Office PowerPoint</Application>
  <PresentationFormat>Widescreen</PresentationFormat>
  <Paragraphs>223</Paragraphs>
  <Slides>36</Slides>
  <Notes>29</Notes>
  <HiddenSlides>11</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36</vt:i4>
      </vt:variant>
    </vt:vector>
  </HeadingPairs>
  <TitlesOfParts>
    <vt:vector size="52" baseType="lpstr">
      <vt:lpstr>Arial</vt:lpstr>
      <vt:lpstr>Bahnschrift SemiBold</vt:lpstr>
      <vt:lpstr>Calibri</vt:lpstr>
      <vt:lpstr>Calibri Light</vt:lpstr>
      <vt:lpstr>Century Gothic</vt:lpstr>
      <vt:lpstr>Consolas</vt:lpstr>
      <vt:lpstr>Courier New</vt:lpstr>
      <vt:lpstr>Open Sans</vt:lpstr>
      <vt:lpstr>Segoe UI</vt:lpstr>
      <vt:lpstr>Segoe UI Light</vt:lpstr>
      <vt:lpstr>Segoe UI Semibold</vt:lpstr>
      <vt:lpstr>Segoe UI Semilight</vt:lpstr>
      <vt:lpstr>Wingdings</vt:lpstr>
      <vt:lpstr>Wingdings 2</vt:lpstr>
      <vt:lpstr>Office Theme</vt:lpstr>
      <vt:lpstr>Austin</vt:lpstr>
      <vt:lpstr>Harold Pulcher</vt:lpstr>
      <vt:lpstr>PowerPoint Presentation</vt:lpstr>
      <vt:lpstr>We’re Hiring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Blazor</dc:title>
  <dc:creator>Steve Sanderson</dc:creator>
  <cp:lastModifiedBy>Harold Pulcher</cp:lastModifiedBy>
  <cp:revision>282</cp:revision>
  <dcterms:created xsi:type="dcterms:W3CDTF">2019-06-14T10:31:36Z</dcterms:created>
  <dcterms:modified xsi:type="dcterms:W3CDTF">2020-11-02T00:37:25Z</dcterms:modified>
</cp:coreProperties>
</file>